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1" d="100"/>
          <a:sy n="91" d="100"/>
        </p:scale>
        <p:origin x="80"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8355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64294" y="-59"/>
            <a:ext cx="14630400" cy="8229600"/>
          </a:xfrm>
          <a:prstGeom prst="rect">
            <a:avLst/>
          </a:prstGeom>
          <a:solidFill>
            <a:srgbClr val="27272B"/>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52610" y="1947982"/>
            <a:ext cx="4869061" cy="4333518"/>
          </a:xfrm>
          <a:prstGeom prst="rect">
            <a:avLst/>
          </a:prstGeom>
        </p:spPr>
      </p:pic>
      <p:sp>
        <p:nvSpPr>
          <p:cNvPr id="6" name="Text 2"/>
          <p:cNvSpPr/>
          <p:nvPr/>
        </p:nvSpPr>
        <p:spPr>
          <a:xfrm>
            <a:off x="864037" y="694611"/>
            <a:ext cx="7415927" cy="3785235"/>
          </a:xfrm>
          <a:prstGeom prst="rect">
            <a:avLst/>
          </a:prstGeom>
          <a:noFill/>
          <a:ln/>
        </p:spPr>
        <p:txBody>
          <a:bodyPr wrap="square" rtlCol="0" anchor="t"/>
          <a:lstStyle/>
          <a:p>
            <a:pPr marL="0" indent="0">
              <a:lnSpc>
                <a:spcPts val="7452"/>
              </a:lnSpc>
              <a:buNone/>
            </a:pPr>
            <a:r>
              <a:rPr lang="en-US" sz="5962" b="1" dirty="0">
                <a:solidFill>
                  <a:srgbClr val="FFE14D"/>
                </a:solidFill>
                <a:latin typeface="Comfortaa" pitchFamily="34" charset="0"/>
                <a:ea typeface="Comfortaa" pitchFamily="34" charset="-122"/>
                <a:cs typeface="Comfortaa" pitchFamily="34" charset="-120"/>
              </a:rPr>
              <a:t>Introduction to Crop Yield Prediction and Estimation</a:t>
            </a:r>
            <a:endParaRPr lang="en-US" sz="5962" dirty="0"/>
          </a:p>
        </p:txBody>
      </p:sp>
      <p:sp>
        <p:nvSpPr>
          <p:cNvPr id="7" name="Text 3"/>
          <p:cNvSpPr/>
          <p:nvPr/>
        </p:nvSpPr>
        <p:spPr>
          <a:xfrm>
            <a:off x="864037" y="4850130"/>
            <a:ext cx="7415927" cy="1975247"/>
          </a:xfrm>
          <a:prstGeom prst="rect">
            <a:avLst/>
          </a:prstGeom>
          <a:noFill/>
          <a:ln/>
        </p:spPr>
        <p:txBody>
          <a:bodyPr wrap="square" rtlCol="0" anchor="t"/>
          <a:lstStyle/>
          <a:p>
            <a:pPr marL="0" indent="0">
              <a:lnSpc>
                <a:spcPts val="3110"/>
              </a:lnSpc>
              <a:buNone/>
            </a:pPr>
            <a:r>
              <a:rPr lang="en-US" sz="1944" dirty="0">
                <a:solidFill>
                  <a:srgbClr val="D7D4CC"/>
                </a:solidFill>
                <a:latin typeface="Raleway" pitchFamily="34" charset="0"/>
                <a:ea typeface="Raleway" pitchFamily="34" charset="-122"/>
                <a:cs typeface="Raleway" pitchFamily="34" charset="-120"/>
              </a:rPr>
              <a:t> Crop yield prediction and estimation are critical for resource management, and economic planning. By leveraging crop statistics FAO, we can develop advanced models to accurately forecast crop yields and support decision-making in the agricultural sector.</a:t>
            </a:r>
            <a:endParaRPr lang="en-US" sz="1944" dirty="0"/>
          </a:p>
        </p:txBody>
      </p:sp>
      <p:sp>
        <p:nvSpPr>
          <p:cNvPr id="8" name="Shape 4"/>
          <p:cNvSpPr/>
          <p:nvPr/>
        </p:nvSpPr>
        <p:spPr>
          <a:xfrm>
            <a:off x="864037" y="7121485"/>
            <a:ext cx="394930" cy="394930"/>
          </a:xfrm>
          <a:prstGeom prst="roundRect">
            <a:avLst>
              <a:gd name="adj" fmla="val 23151155"/>
            </a:avLst>
          </a:prstGeom>
          <a:noFill/>
          <a:ln w="7620">
            <a:solidFill>
              <a:srgbClr val="FFFFFF"/>
            </a:solidFill>
            <a:prstDash val="solid"/>
          </a:ln>
        </p:spPr>
      </p:sp>
      <p:sp>
        <p:nvSpPr>
          <p:cNvPr id="10" name="Text 5"/>
          <p:cNvSpPr/>
          <p:nvPr/>
        </p:nvSpPr>
        <p:spPr>
          <a:xfrm>
            <a:off x="1382316" y="7103031"/>
            <a:ext cx="3371017" cy="431959"/>
          </a:xfrm>
          <a:prstGeom prst="rect">
            <a:avLst/>
          </a:prstGeom>
          <a:noFill/>
          <a:ln/>
        </p:spPr>
        <p:txBody>
          <a:bodyPr wrap="none" rtlCol="0" anchor="t"/>
          <a:lstStyle/>
          <a:p>
            <a:pPr marL="0" indent="0" algn="l">
              <a:lnSpc>
                <a:spcPts val="3402"/>
              </a:lnSpc>
              <a:buNone/>
            </a:pPr>
            <a:endParaRPr lang="en-US" sz="24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308729" y="2495788"/>
            <a:ext cx="4868942" cy="3237905"/>
          </a:xfrm>
          <a:prstGeom prst="rect">
            <a:avLst/>
          </a:prstGeom>
        </p:spPr>
      </p:pic>
      <p:sp>
        <p:nvSpPr>
          <p:cNvPr id="6" name="Text 2"/>
          <p:cNvSpPr/>
          <p:nvPr/>
        </p:nvSpPr>
        <p:spPr>
          <a:xfrm>
            <a:off x="6350437" y="771525"/>
            <a:ext cx="7415927" cy="1371600"/>
          </a:xfrm>
          <a:prstGeom prst="rect">
            <a:avLst/>
          </a:prstGeom>
          <a:noFill/>
          <a:ln/>
        </p:spPr>
        <p:txBody>
          <a:bodyPr wrap="square" rtlCol="0" anchor="t"/>
          <a:lstStyle/>
          <a:p>
            <a:pPr marL="0" indent="0">
              <a:lnSpc>
                <a:spcPts val="5400"/>
              </a:lnSpc>
              <a:buNone/>
            </a:pPr>
            <a:r>
              <a:rPr lang="en-US" sz="4320" b="1" dirty="0">
                <a:solidFill>
                  <a:srgbClr val="FFE14D"/>
                </a:solidFill>
                <a:latin typeface="Comfortaa" pitchFamily="34" charset="0"/>
                <a:ea typeface="Comfortaa" pitchFamily="34" charset="-122"/>
                <a:cs typeface="Comfortaa" pitchFamily="34" charset="-120"/>
              </a:rPr>
              <a:t>Importance of Accurate Crop Yield Forecasting</a:t>
            </a:r>
            <a:endParaRPr lang="en-US" sz="4320" dirty="0"/>
          </a:p>
        </p:txBody>
      </p:sp>
      <p:sp>
        <p:nvSpPr>
          <p:cNvPr id="7" name="Shape 3"/>
          <p:cNvSpPr/>
          <p:nvPr/>
        </p:nvSpPr>
        <p:spPr>
          <a:xfrm>
            <a:off x="6350437" y="2791063"/>
            <a:ext cx="555427" cy="555427"/>
          </a:xfrm>
          <a:prstGeom prst="roundRect">
            <a:avLst>
              <a:gd name="adj" fmla="val 66675"/>
            </a:avLst>
          </a:prstGeom>
          <a:solidFill>
            <a:srgbClr val="46464A"/>
          </a:solidFill>
          <a:ln/>
        </p:spPr>
      </p:sp>
      <p:sp>
        <p:nvSpPr>
          <p:cNvPr id="8" name="Text 4"/>
          <p:cNvSpPr/>
          <p:nvPr/>
        </p:nvSpPr>
        <p:spPr>
          <a:xfrm>
            <a:off x="6563439" y="2904173"/>
            <a:ext cx="129421" cy="329208"/>
          </a:xfrm>
          <a:prstGeom prst="rect">
            <a:avLst/>
          </a:prstGeom>
          <a:noFill/>
          <a:ln/>
        </p:spPr>
        <p:txBody>
          <a:bodyPr wrap="none" rtlCol="0" anchor="t"/>
          <a:lstStyle/>
          <a:p>
            <a:pPr marL="0" indent="0" algn="ctr">
              <a:lnSpc>
                <a:spcPts val="2592"/>
              </a:lnSpc>
              <a:buNone/>
            </a:pPr>
            <a:r>
              <a:rPr lang="en-US" sz="2592" b="1" dirty="0">
                <a:solidFill>
                  <a:srgbClr val="D7D4CC"/>
                </a:solidFill>
                <a:latin typeface="Comfortaa" pitchFamily="34" charset="0"/>
                <a:ea typeface="Comfortaa" pitchFamily="34" charset="-122"/>
                <a:cs typeface="Comfortaa" pitchFamily="34" charset="-120"/>
              </a:rPr>
              <a:t>1</a:t>
            </a:r>
            <a:endParaRPr lang="en-US" sz="2592" dirty="0"/>
          </a:p>
        </p:txBody>
      </p:sp>
      <p:sp>
        <p:nvSpPr>
          <p:cNvPr id="9" name="Text 5"/>
          <p:cNvSpPr/>
          <p:nvPr/>
        </p:nvSpPr>
        <p:spPr>
          <a:xfrm>
            <a:off x="7152680" y="2791063"/>
            <a:ext cx="2743200" cy="342900"/>
          </a:xfrm>
          <a:prstGeom prst="rect">
            <a:avLst/>
          </a:prstGeom>
          <a:noFill/>
          <a:ln/>
        </p:spPr>
        <p:txBody>
          <a:bodyPr wrap="none" rtlCol="0" anchor="t"/>
          <a:lstStyle/>
          <a:p>
            <a:pPr marL="0" indent="0">
              <a:lnSpc>
                <a:spcPts val="2700"/>
              </a:lnSpc>
              <a:buNone/>
            </a:pPr>
            <a:r>
              <a:rPr lang="en-US" sz="2160" b="1" dirty="0">
                <a:solidFill>
                  <a:srgbClr val="D7D4CC"/>
                </a:solidFill>
                <a:latin typeface="Comfortaa" pitchFamily="34" charset="0"/>
                <a:ea typeface="Comfortaa" pitchFamily="34" charset="-122"/>
                <a:cs typeface="Comfortaa" pitchFamily="34" charset="-120"/>
              </a:rPr>
              <a:t>Food Security</a:t>
            </a:r>
            <a:endParaRPr lang="en-US" sz="2160" dirty="0"/>
          </a:p>
        </p:txBody>
      </p:sp>
      <p:sp>
        <p:nvSpPr>
          <p:cNvPr id="10" name="Text 6"/>
          <p:cNvSpPr/>
          <p:nvPr/>
        </p:nvSpPr>
        <p:spPr>
          <a:xfrm>
            <a:off x="7152680" y="3282077"/>
            <a:ext cx="2782372" cy="1975247"/>
          </a:xfrm>
          <a:prstGeom prst="rect">
            <a:avLst/>
          </a:prstGeom>
          <a:noFill/>
          <a:ln/>
        </p:spPr>
        <p:txBody>
          <a:bodyPr wrap="square" rtlCol="0" anchor="t"/>
          <a:lstStyle/>
          <a:p>
            <a:pPr marL="0" indent="0">
              <a:lnSpc>
                <a:spcPts val="3110"/>
              </a:lnSpc>
              <a:buNone/>
            </a:pPr>
            <a:r>
              <a:rPr lang="en-US" sz="1944" dirty="0">
                <a:solidFill>
                  <a:srgbClr val="D7D4CC"/>
                </a:solidFill>
                <a:latin typeface="Raleway" pitchFamily="34" charset="0"/>
                <a:ea typeface="Raleway" pitchFamily="34" charset="-122"/>
                <a:cs typeface="Raleway" pitchFamily="34" charset="-120"/>
              </a:rPr>
              <a:t>Accurate yield forecasts help ensure adequate food supply and guide distribution efforts.</a:t>
            </a:r>
            <a:endParaRPr lang="en-US" sz="1944" dirty="0"/>
          </a:p>
        </p:txBody>
      </p:sp>
      <p:sp>
        <p:nvSpPr>
          <p:cNvPr id="11" name="Shape 7"/>
          <p:cNvSpPr/>
          <p:nvPr/>
        </p:nvSpPr>
        <p:spPr>
          <a:xfrm>
            <a:off x="10181868" y="2791063"/>
            <a:ext cx="555427" cy="555427"/>
          </a:xfrm>
          <a:prstGeom prst="roundRect">
            <a:avLst>
              <a:gd name="adj" fmla="val 66675"/>
            </a:avLst>
          </a:prstGeom>
          <a:solidFill>
            <a:srgbClr val="46464A"/>
          </a:solidFill>
          <a:ln/>
        </p:spPr>
      </p:sp>
      <p:sp>
        <p:nvSpPr>
          <p:cNvPr id="12" name="Text 8"/>
          <p:cNvSpPr/>
          <p:nvPr/>
        </p:nvSpPr>
        <p:spPr>
          <a:xfrm>
            <a:off x="10362724" y="2904173"/>
            <a:ext cx="193596" cy="329208"/>
          </a:xfrm>
          <a:prstGeom prst="rect">
            <a:avLst/>
          </a:prstGeom>
          <a:noFill/>
          <a:ln/>
        </p:spPr>
        <p:txBody>
          <a:bodyPr wrap="none" rtlCol="0" anchor="t"/>
          <a:lstStyle/>
          <a:p>
            <a:pPr marL="0" indent="0" algn="ctr">
              <a:lnSpc>
                <a:spcPts val="2592"/>
              </a:lnSpc>
              <a:buNone/>
            </a:pPr>
            <a:r>
              <a:rPr lang="en-US" sz="2592" b="1" dirty="0">
                <a:solidFill>
                  <a:srgbClr val="D7D4CC"/>
                </a:solidFill>
                <a:latin typeface="Comfortaa" pitchFamily="34" charset="0"/>
                <a:ea typeface="Comfortaa" pitchFamily="34" charset="-122"/>
                <a:cs typeface="Comfortaa" pitchFamily="34" charset="-120"/>
              </a:rPr>
              <a:t>2</a:t>
            </a:r>
            <a:endParaRPr lang="en-US" sz="2592" dirty="0"/>
          </a:p>
        </p:txBody>
      </p:sp>
      <p:sp>
        <p:nvSpPr>
          <p:cNvPr id="13" name="Text 9"/>
          <p:cNvSpPr/>
          <p:nvPr/>
        </p:nvSpPr>
        <p:spPr>
          <a:xfrm>
            <a:off x="10984111" y="2791063"/>
            <a:ext cx="2759154" cy="342900"/>
          </a:xfrm>
          <a:prstGeom prst="rect">
            <a:avLst/>
          </a:prstGeom>
          <a:noFill/>
          <a:ln/>
        </p:spPr>
        <p:txBody>
          <a:bodyPr wrap="none" rtlCol="0" anchor="t"/>
          <a:lstStyle/>
          <a:p>
            <a:pPr marL="0" indent="0">
              <a:lnSpc>
                <a:spcPts val="2700"/>
              </a:lnSpc>
              <a:buNone/>
            </a:pPr>
            <a:r>
              <a:rPr lang="en-US" sz="2160" b="1" dirty="0">
                <a:solidFill>
                  <a:srgbClr val="D7D4CC"/>
                </a:solidFill>
                <a:latin typeface="Comfortaa" pitchFamily="34" charset="0"/>
                <a:ea typeface="Comfortaa" pitchFamily="34" charset="-122"/>
                <a:cs typeface="Comfortaa" pitchFamily="34" charset="-120"/>
              </a:rPr>
              <a:t>Economic Planning</a:t>
            </a:r>
            <a:endParaRPr lang="en-US" sz="2160" dirty="0"/>
          </a:p>
        </p:txBody>
      </p:sp>
      <p:sp>
        <p:nvSpPr>
          <p:cNvPr id="14" name="Text 10"/>
          <p:cNvSpPr/>
          <p:nvPr/>
        </p:nvSpPr>
        <p:spPr>
          <a:xfrm>
            <a:off x="10984111" y="3282077"/>
            <a:ext cx="2782372" cy="2370296"/>
          </a:xfrm>
          <a:prstGeom prst="rect">
            <a:avLst/>
          </a:prstGeom>
          <a:noFill/>
          <a:ln/>
        </p:spPr>
        <p:txBody>
          <a:bodyPr wrap="square" rtlCol="0" anchor="t"/>
          <a:lstStyle/>
          <a:p>
            <a:pPr marL="0" indent="0">
              <a:lnSpc>
                <a:spcPts val="3110"/>
              </a:lnSpc>
              <a:buNone/>
            </a:pPr>
            <a:r>
              <a:rPr lang="en-US" sz="1944" dirty="0">
                <a:solidFill>
                  <a:srgbClr val="D7D4CC"/>
                </a:solidFill>
                <a:latin typeface="Raleway" pitchFamily="34" charset="0"/>
                <a:ea typeface="Raleway" pitchFamily="34" charset="-122"/>
                <a:cs typeface="Raleway" pitchFamily="34" charset="-120"/>
              </a:rPr>
              <a:t>Yield predictions support pricing, trade, and investment decisions for agricultural commodities.</a:t>
            </a:r>
            <a:endParaRPr lang="en-US" sz="1944" dirty="0"/>
          </a:p>
        </p:txBody>
      </p:sp>
      <p:sp>
        <p:nvSpPr>
          <p:cNvPr id="15" name="Shape 11"/>
          <p:cNvSpPr/>
          <p:nvPr/>
        </p:nvSpPr>
        <p:spPr>
          <a:xfrm>
            <a:off x="6350437" y="6176843"/>
            <a:ext cx="555427" cy="555427"/>
          </a:xfrm>
          <a:prstGeom prst="roundRect">
            <a:avLst>
              <a:gd name="adj" fmla="val 66675"/>
            </a:avLst>
          </a:prstGeom>
          <a:solidFill>
            <a:srgbClr val="46464A"/>
          </a:solidFill>
          <a:ln/>
        </p:spPr>
      </p:sp>
      <p:sp>
        <p:nvSpPr>
          <p:cNvPr id="16" name="Text 12"/>
          <p:cNvSpPr/>
          <p:nvPr/>
        </p:nvSpPr>
        <p:spPr>
          <a:xfrm>
            <a:off x="6529507" y="6289953"/>
            <a:ext cx="197168" cy="329208"/>
          </a:xfrm>
          <a:prstGeom prst="rect">
            <a:avLst/>
          </a:prstGeom>
          <a:noFill/>
          <a:ln/>
        </p:spPr>
        <p:txBody>
          <a:bodyPr wrap="none" rtlCol="0" anchor="t"/>
          <a:lstStyle/>
          <a:p>
            <a:pPr marL="0" indent="0" algn="ctr">
              <a:lnSpc>
                <a:spcPts val="2592"/>
              </a:lnSpc>
              <a:buNone/>
            </a:pPr>
            <a:r>
              <a:rPr lang="en-US" sz="2592" b="1" dirty="0">
                <a:solidFill>
                  <a:srgbClr val="D7D4CC"/>
                </a:solidFill>
                <a:latin typeface="Comfortaa" pitchFamily="34" charset="0"/>
                <a:ea typeface="Comfortaa" pitchFamily="34" charset="-122"/>
                <a:cs typeface="Comfortaa" pitchFamily="34" charset="-120"/>
              </a:rPr>
              <a:t>3</a:t>
            </a:r>
            <a:endParaRPr lang="en-US" sz="2592" dirty="0"/>
          </a:p>
        </p:txBody>
      </p:sp>
      <p:sp>
        <p:nvSpPr>
          <p:cNvPr id="17" name="Text 13"/>
          <p:cNvSpPr/>
          <p:nvPr/>
        </p:nvSpPr>
        <p:spPr>
          <a:xfrm>
            <a:off x="7152680" y="6176843"/>
            <a:ext cx="3310057" cy="342900"/>
          </a:xfrm>
          <a:prstGeom prst="rect">
            <a:avLst/>
          </a:prstGeom>
          <a:noFill/>
          <a:ln/>
        </p:spPr>
        <p:txBody>
          <a:bodyPr wrap="none" rtlCol="0" anchor="t"/>
          <a:lstStyle/>
          <a:p>
            <a:pPr marL="0" indent="0">
              <a:lnSpc>
                <a:spcPts val="2700"/>
              </a:lnSpc>
              <a:buNone/>
            </a:pPr>
            <a:r>
              <a:rPr lang="en-US" sz="2160" b="1" dirty="0">
                <a:solidFill>
                  <a:srgbClr val="D7D4CC"/>
                </a:solidFill>
                <a:latin typeface="Comfortaa" pitchFamily="34" charset="0"/>
                <a:ea typeface="Comfortaa" pitchFamily="34" charset="-122"/>
                <a:cs typeface="Comfortaa" pitchFamily="34" charset="-120"/>
              </a:rPr>
              <a:t>Resource Management</a:t>
            </a:r>
            <a:endParaRPr lang="en-US" sz="2160" dirty="0"/>
          </a:p>
        </p:txBody>
      </p:sp>
      <p:sp>
        <p:nvSpPr>
          <p:cNvPr id="18" name="Text 14"/>
          <p:cNvSpPr/>
          <p:nvPr/>
        </p:nvSpPr>
        <p:spPr>
          <a:xfrm>
            <a:off x="7152680" y="6667857"/>
            <a:ext cx="6613684" cy="790099"/>
          </a:xfrm>
          <a:prstGeom prst="rect">
            <a:avLst/>
          </a:prstGeom>
          <a:noFill/>
          <a:ln/>
        </p:spPr>
        <p:txBody>
          <a:bodyPr wrap="square" rtlCol="0" anchor="t"/>
          <a:lstStyle/>
          <a:p>
            <a:pPr marL="0" indent="0">
              <a:lnSpc>
                <a:spcPts val="3110"/>
              </a:lnSpc>
              <a:buNone/>
            </a:pPr>
            <a:r>
              <a:rPr lang="en-US" sz="1944" dirty="0">
                <a:solidFill>
                  <a:srgbClr val="D7D4CC"/>
                </a:solidFill>
                <a:latin typeface="Raleway" pitchFamily="34" charset="0"/>
                <a:ea typeface="Raleway" pitchFamily="34" charset="-122"/>
                <a:cs typeface="Raleway" pitchFamily="34" charset="-120"/>
              </a:rPr>
              <a:t>Yield estimates guide efficient allocation of inputs like land, water, and fertilizers.</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10081260" y="2884170"/>
            <a:ext cx="3611880" cy="2461260"/>
          </a:xfrm>
          <a:prstGeom prst="rect">
            <a:avLst/>
          </a:prstGeom>
        </p:spPr>
      </p:pic>
      <p:sp>
        <p:nvSpPr>
          <p:cNvPr id="6" name="Text 2"/>
          <p:cNvSpPr/>
          <p:nvPr/>
        </p:nvSpPr>
        <p:spPr>
          <a:xfrm>
            <a:off x="763667" y="774502"/>
            <a:ext cx="7616666" cy="1212294"/>
          </a:xfrm>
          <a:prstGeom prst="rect">
            <a:avLst/>
          </a:prstGeom>
          <a:noFill/>
          <a:ln/>
        </p:spPr>
        <p:txBody>
          <a:bodyPr wrap="square" rtlCol="0" anchor="t"/>
          <a:lstStyle/>
          <a:p>
            <a:pPr marL="0" indent="0">
              <a:lnSpc>
                <a:spcPts val="4773"/>
              </a:lnSpc>
              <a:buNone/>
            </a:pPr>
            <a:r>
              <a:rPr lang="en-US" sz="3818" b="1" dirty="0">
                <a:solidFill>
                  <a:srgbClr val="FFE14D"/>
                </a:solidFill>
                <a:latin typeface="Comfortaa" pitchFamily="34" charset="0"/>
                <a:ea typeface="Comfortaa" pitchFamily="34" charset="-122"/>
                <a:cs typeface="Comfortaa" pitchFamily="34" charset="-120"/>
              </a:rPr>
              <a:t>Leveraging Time-Series Remote Sensing Data</a:t>
            </a:r>
            <a:endParaRPr lang="en-US" sz="3818" dirty="0"/>
          </a:p>
        </p:txBody>
      </p:sp>
      <p:sp>
        <p:nvSpPr>
          <p:cNvPr id="7" name="Shape 3"/>
          <p:cNvSpPr/>
          <p:nvPr/>
        </p:nvSpPr>
        <p:spPr>
          <a:xfrm>
            <a:off x="1075611" y="2313980"/>
            <a:ext cx="30480" cy="5141119"/>
          </a:xfrm>
          <a:prstGeom prst="roundRect">
            <a:avLst>
              <a:gd name="adj" fmla="val 1073814"/>
            </a:avLst>
          </a:prstGeom>
          <a:solidFill>
            <a:srgbClr val="5F5F63"/>
          </a:solidFill>
          <a:ln/>
        </p:spPr>
      </p:sp>
      <p:sp>
        <p:nvSpPr>
          <p:cNvPr id="8" name="Shape 4"/>
          <p:cNvSpPr/>
          <p:nvPr/>
        </p:nvSpPr>
        <p:spPr>
          <a:xfrm>
            <a:off x="1305818" y="2789515"/>
            <a:ext cx="763667" cy="30480"/>
          </a:xfrm>
          <a:prstGeom prst="roundRect">
            <a:avLst>
              <a:gd name="adj" fmla="val 1073814"/>
            </a:avLst>
          </a:prstGeom>
          <a:solidFill>
            <a:srgbClr val="5F5F63"/>
          </a:solidFill>
          <a:ln/>
        </p:spPr>
      </p:sp>
      <p:sp>
        <p:nvSpPr>
          <p:cNvPr id="9" name="Shape 5"/>
          <p:cNvSpPr/>
          <p:nvPr/>
        </p:nvSpPr>
        <p:spPr>
          <a:xfrm>
            <a:off x="845403" y="2559368"/>
            <a:ext cx="490895" cy="490895"/>
          </a:xfrm>
          <a:prstGeom prst="roundRect">
            <a:avLst>
              <a:gd name="adj" fmla="val 66674"/>
            </a:avLst>
          </a:prstGeom>
          <a:solidFill>
            <a:srgbClr val="46464A"/>
          </a:solidFill>
          <a:ln/>
        </p:spPr>
      </p:sp>
      <p:sp>
        <p:nvSpPr>
          <p:cNvPr id="10" name="Text 6"/>
          <p:cNvSpPr/>
          <p:nvPr/>
        </p:nvSpPr>
        <p:spPr>
          <a:xfrm>
            <a:off x="1033641" y="2659261"/>
            <a:ext cx="114419" cy="290989"/>
          </a:xfrm>
          <a:prstGeom prst="rect">
            <a:avLst/>
          </a:prstGeom>
          <a:noFill/>
          <a:ln/>
        </p:spPr>
        <p:txBody>
          <a:bodyPr wrap="none" rtlCol="0" anchor="t"/>
          <a:lstStyle/>
          <a:p>
            <a:pPr marL="0" indent="0" algn="ctr">
              <a:lnSpc>
                <a:spcPts val="2291"/>
              </a:lnSpc>
              <a:buNone/>
            </a:pPr>
            <a:r>
              <a:rPr lang="en-US" sz="2291" b="1" dirty="0">
                <a:solidFill>
                  <a:srgbClr val="D7D4CC"/>
                </a:solidFill>
                <a:latin typeface="Comfortaa" pitchFamily="34" charset="0"/>
                <a:ea typeface="Comfortaa" pitchFamily="34" charset="-122"/>
                <a:cs typeface="Comfortaa" pitchFamily="34" charset="-120"/>
              </a:rPr>
              <a:t>1</a:t>
            </a:r>
            <a:endParaRPr lang="en-US" sz="2291" dirty="0"/>
          </a:p>
        </p:txBody>
      </p:sp>
      <p:sp>
        <p:nvSpPr>
          <p:cNvPr id="11" name="Text 7"/>
          <p:cNvSpPr/>
          <p:nvPr/>
        </p:nvSpPr>
        <p:spPr>
          <a:xfrm>
            <a:off x="2290882" y="2532102"/>
            <a:ext cx="2424351" cy="303014"/>
          </a:xfrm>
          <a:prstGeom prst="rect">
            <a:avLst/>
          </a:prstGeom>
          <a:noFill/>
          <a:ln/>
        </p:spPr>
        <p:txBody>
          <a:bodyPr wrap="none" rtlCol="0" anchor="t"/>
          <a:lstStyle/>
          <a:p>
            <a:pPr marL="0" indent="0" algn="l">
              <a:lnSpc>
                <a:spcPts val="2386"/>
              </a:lnSpc>
              <a:buNone/>
            </a:pPr>
            <a:r>
              <a:rPr lang="en-US" sz="1909" b="1" dirty="0">
                <a:solidFill>
                  <a:srgbClr val="D7D4CC"/>
                </a:solidFill>
                <a:latin typeface="Comfortaa" pitchFamily="34" charset="0"/>
                <a:ea typeface="Comfortaa" pitchFamily="34" charset="-122"/>
                <a:cs typeface="Comfortaa" pitchFamily="34" charset="-120"/>
              </a:rPr>
              <a:t>Data Acquisition</a:t>
            </a:r>
            <a:endParaRPr lang="en-US" sz="1909" dirty="0"/>
          </a:p>
        </p:txBody>
      </p:sp>
      <p:sp>
        <p:nvSpPr>
          <p:cNvPr id="12" name="Text 8"/>
          <p:cNvSpPr/>
          <p:nvPr/>
        </p:nvSpPr>
        <p:spPr>
          <a:xfrm>
            <a:off x="2290882" y="2965966"/>
            <a:ext cx="6089452" cy="698183"/>
          </a:xfrm>
          <a:prstGeom prst="rect">
            <a:avLst/>
          </a:prstGeom>
          <a:noFill/>
          <a:ln/>
        </p:spPr>
        <p:txBody>
          <a:bodyPr wrap="square" rtlCol="0" anchor="t"/>
          <a:lstStyle/>
          <a:p>
            <a:pPr marL="0" indent="0" algn="l">
              <a:lnSpc>
                <a:spcPts val="2749"/>
              </a:lnSpc>
              <a:buNone/>
            </a:pPr>
            <a:r>
              <a:rPr lang="en-US" sz="1718" dirty="0">
                <a:solidFill>
                  <a:srgbClr val="D7D4CC"/>
                </a:solidFill>
                <a:latin typeface="Raleway" pitchFamily="34" charset="0"/>
                <a:ea typeface="Raleway" pitchFamily="34" charset="-122"/>
                <a:cs typeface="Raleway" pitchFamily="34" charset="-120"/>
              </a:rPr>
              <a:t>Collect multi-temporal satellite imagery and weather data to build a comprehensive dataset.</a:t>
            </a:r>
            <a:endParaRPr lang="en-US" sz="1718" dirty="0"/>
          </a:p>
        </p:txBody>
      </p:sp>
      <p:sp>
        <p:nvSpPr>
          <p:cNvPr id="13" name="Shape 9"/>
          <p:cNvSpPr/>
          <p:nvPr/>
        </p:nvSpPr>
        <p:spPr>
          <a:xfrm>
            <a:off x="1305818" y="4575929"/>
            <a:ext cx="763667" cy="30480"/>
          </a:xfrm>
          <a:prstGeom prst="roundRect">
            <a:avLst>
              <a:gd name="adj" fmla="val 1073814"/>
            </a:avLst>
          </a:prstGeom>
          <a:solidFill>
            <a:srgbClr val="5F5F63"/>
          </a:solidFill>
          <a:ln/>
        </p:spPr>
      </p:sp>
      <p:sp>
        <p:nvSpPr>
          <p:cNvPr id="14" name="Shape 10"/>
          <p:cNvSpPr/>
          <p:nvPr/>
        </p:nvSpPr>
        <p:spPr>
          <a:xfrm>
            <a:off x="845403" y="4345781"/>
            <a:ext cx="490895" cy="490895"/>
          </a:xfrm>
          <a:prstGeom prst="roundRect">
            <a:avLst>
              <a:gd name="adj" fmla="val 66674"/>
            </a:avLst>
          </a:prstGeom>
          <a:solidFill>
            <a:srgbClr val="46464A"/>
          </a:solidFill>
          <a:ln/>
        </p:spPr>
      </p:sp>
      <p:sp>
        <p:nvSpPr>
          <p:cNvPr id="15" name="Text 11"/>
          <p:cNvSpPr/>
          <p:nvPr/>
        </p:nvSpPr>
        <p:spPr>
          <a:xfrm>
            <a:off x="1005304" y="4445675"/>
            <a:ext cx="171093" cy="290989"/>
          </a:xfrm>
          <a:prstGeom prst="rect">
            <a:avLst/>
          </a:prstGeom>
          <a:noFill/>
          <a:ln/>
        </p:spPr>
        <p:txBody>
          <a:bodyPr wrap="none" rtlCol="0" anchor="t"/>
          <a:lstStyle/>
          <a:p>
            <a:pPr marL="0" indent="0" algn="ctr">
              <a:lnSpc>
                <a:spcPts val="2291"/>
              </a:lnSpc>
              <a:buNone/>
            </a:pPr>
            <a:r>
              <a:rPr lang="en-US" sz="2291" b="1" dirty="0">
                <a:solidFill>
                  <a:srgbClr val="D7D4CC"/>
                </a:solidFill>
                <a:latin typeface="Comfortaa" pitchFamily="34" charset="0"/>
                <a:ea typeface="Comfortaa" pitchFamily="34" charset="-122"/>
                <a:cs typeface="Comfortaa" pitchFamily="34" charset="-120"/>
              </a:rPr>
              <a:t>2</a:t>
            </a:r>
            <a:endParaRPr lang="en-US" sz="2291" dirty="0"/>
          </a:p>
        </p:txBody>
      </p:sp>
      <p:sp>
        <p:nvSpPr>
          <p:cNvPr id="16" name="Text 12"/>
          <p:cNvSpPr/>
          <p:nvPr/>
        </p:nvSpPr>
        <p:spPr>
          <a:xfrm>
            <a:off x="2290882" y="4318516"/>
            <a:ext cx="2605207" cy="303014"/>
          </a:xfrm>
          <a:prstGeom prst="rect">
            <a:avLst/>
          </a:prstGeom>
          <a:noFill/>
          <a:ln/>
        </p:spPr>
        <p:txBody>
          <a:bodyPr wrap="none" rtlCol="0" anchor="t"/>
          <a:lstStyle/>
          <a:p>
            <a:pPr marL="0" indent="0" algn="l">
              <a:lnSpc>
                <a:spcPts val="2386"/>
              </a:lnSpc>
              <a:buNone/>
            </a:pPr>
            <a:r>
              <a:rPr lang="en-US" sz="1909" b="1" dirty="0">
                <a:solidFill>
                  <a:srgbClr val="D7D4CC"/>
                </a:solidFill>
                <a:latin typeface="Comfortaa" pitchFamily="34" charset="0"/>
                <a:ea typeface="Comfortaa" pitchFamily="34" charset="-122"/>
                <a:cs typeface="Comfortaa" pitchFamily="34" charset="-120"/>
              </a:rPr>
              <a:t>Feature Engineering</a:t>
            </a:r>
            <a:endParaRPr lang="en-US" sz="1909" dirty="0"/>
          </a:p>
        </p:txBody>
      </p:sp>
      <p:sp>
        <p:nvSpPr>
          <p:cNvPr id="17" name="Text 13"/>
          <p:cNvSpPr/>
          <p:nvPr/>
        </p:nvSpPr>
        <p:spPr>
          <a:xfrm>
            <a:off x="2290882" y="4752380"/>
            <a:ext cx="6089452" cy="698183"/>
          </a:xfrm>
          <a:prstGeom prst="rect">
            <a:avLst/>
          </a:prstGeom>
          <a:noFill/>
          <a:ln/>
        </p:spPr>
        <p:txBody>
          <a:bodyPr wrap="square" rtlCol="0" anchor="t"/>
          <a:lstStyle/>
          <a:p>
            <a:pPr marL="0" indent="0" algn="l">
              <a:lnSpc>
                <a:spcPts val="2749"/>
              </a:lnSpc>
              <a:buNone/>
            </a:pPr>
            <a:r>
              <a:rPr lang="en-US" sz="1718" dirty="0">
                <a:solidFill>
                  <a:srgbClr val="D7D4CC"/>
                </a:solidFill>
                <a:latin typeface="Raleway" pitchFamily="34" charset="0"/>
                <a:ea typeface="Raleway" pitchFamily="34" charset="-122"/>
                <a:cs typeface="Raleway" pitchFamily="34" charset="-120"/>
              </a:rPr>
              <a:t>Extract relevant crop-specific features from the time-series data, such as vegetation indices and climate variables.</a:t>
            </a:r>
            <a:endParaRPr lang="en-US" sz="1718" dirty="0"/>
          </a:p>
        </p:txBody>
      </p:sp>
      <p:sp>
        <p:nvSpPr>
          <p:cNvPr id="18" name="Shape 14"/>
          <p:cNvSpPr/>
          <p:nvPr/>
        </p:nvSpPr>
        <p:spPr>
          <a:xfrm>
            <a:off x="1305818" y="6362343"/>
            <a:ext cx="763667" cy="30480"/>
          </a:xfrm>
          <a:prstGeom prst="roundRect">
            <a:avLst>
              <a:gd name="adj" fmla="val 1073814"/>
            </a:avLst>
          </a:prstGeom>
          <a:solidFill>
            <a:srgbClr val="5F5F63"/>
          </a:solidFill>
          <a:ln/>
        </p:spPr>
      </p:sp>
      <p:sp>
        <p:nvSpPr>
          <p:cNvPr id="19" name="Shape 15"/>
          <p:cNvSpPr/>
          <p:nvPr/>
        </p:nvSpPr>
        <p:spPr>
          <a:xfrm>
            <a:off x="845403" y="6132195"/>
            <a:ext cx="490895" cy="490895"/>
          </a:xfrm>
          <a:prstGeom prst="roundRect">
            <a:avLst>
              <a:gd name="adj" fmla="val 66674"/>
            </a:avLst>
          </a:prstGeom>
          <a:solidFill>
            <a:srgbClr val="46464A"/>
          </a:solidFill>
          <a:ln/>
        </p:spPr>
      </p:sp>
      <p:sp>
        <p:nvSpPr>
          <p:cNvPr id="20" name="Text 16"/>
          <p:cNvSpPr/>
          <p:nvPr/>
        </p:nvSpPr>
        <p:spPr>
          <a:xfrm>
            <a:off x="1003637" y="6232088"/>
            <a:ext cx="174308" cy="290989"/>
          </a:xfrm>
          <a:prstGeom prst="rect">
            <a:avLst/>
          </a:prstGeom>
          <a:noFill/>
          <a:ln/>
        </p:spPr>
        <p:txBody>
          <a:bodyPr wrap="none" rtlCol="0" anchor="t"/>
          <a:lstStyle/>
          <a:p>
            <a:pPr marL="0" indent="0" algn="ctr">
              <a:lnSpc>
                <a:spcPts val="2291"/>
              </a:lnSpc>
              <a:buNone/>
            </a:pPr>
            <a:r>
              <a:rPr lang="en-US" sz="2291" b="1" dirty="0">
                <a:solidFill>
                  <a:srgbClr val="D7D4CC"/>
                </a:solidFill>
                <a:latin typeface="Comfortaa" pitchFamily="34" charset="0"/>
                <a:ea typeface="Comfortaa" pitchFamily="34" charset="-122"/>
                <a:cs typeface="Comfortaa" pitchFamily="34" charset="-120"/>
              </a:rPr>
              <a:t>3</a:t>
            </a:r>
            <a:endParaRPr lang="en-US" sz="2291" dirty="0"/>
          </a:p>
        </p:txBody>
      </p:sp>
      <p:sp>
        <p:nvSpPr>
          <p:cNvPr id="21" name="Text 17"/>
          <p:cNvSpPr/>
          <p:nvPr/>
        </p:nvSpPr>
        <p:spPr>
          <a:xfrm>
            <a:off x="2290882" y="6104930"/>
            <a:ext cx="2519124" cy="303014"/>
          </a:xfrm>
          <a:prstGeom prst="rect">
            <a:avLst/>
          </a:prstGeom>
          <a:noFill/>
          <a:ln/>
        </p:spPr>
        <p:txBody>
          <a:bodyPr wrap="none" rtlCol="0" anchor="t"/>
          <a:lstStyle/>
          <a:p>
            <a:pPr marL="0" indent="0" algn="l">
              <a:lnSpc>
                <a:spcPts val="2386"/>
              </a:lnSpc>
              <a:buNone/>
            </a:pPr>
            <a:r>
              <a:rPr lang="en-US" sz="1909" b="1" dirty="0">
                <a:solidFill>
                  <a:srgbClr val="D7D4CC"/>
                </a:solidFill>
                <a:latin typeface="Comfortaa" pitchFamily="34" charset="0"/>
                <a:ea typeface="Comfortaa" pitchFamily="34" charset="-122"/>
                <a:cs typeface="Comfortaa" pitchFamily="34" charset="-120"/>
              </a:rPr>
              <a:t>Model Development</a:t>
            </a:r>
            <a:endParaRPr lang="en-US" sz="1909" dirty="0"/>
          </a:p>
        </p:txBody>
      </p:sp>
      <p:sp>
        <p:nvSpPr>
          <p:cNvPr id="22" name="Text 18"/>
          <p:cNvSpPr/>
          <p:nvPr/>
        </p:nvSpPr>
        <p:spPr>
          <a:xfrm>
            <a:off x="2290882" y="6538793"/>
            <a:ext cx="6089452" cy="698183"/>
          </a:xfrm>
          <a:prstGeom prst="rect">
            <a:avLst/>
          </a:prstGeom>
          <a:noFill/>
          <a:ln/>
        </p:spPr>
        <p:txBody>
          <a:bodyPr wrap="square" rtlCol="0" anchor="t"/>
          <a:lstStyle/>
          <a:p>
            <a:pPr marL="0" indent="0" algn="l">
              <a:lnSpc>
                <a:spcPts val="2749"/>
              </a:lnSpc>
              <a:buNone/>
            </a:pPr>
            <a:r>
              <a:rPr lang="en-US" sz="1718" dirty="0">
                <a:solidFill>
                  <a:srgbClr val="D7D4CC"/>
                </a:solidFill>
                <a:latin typeface="Raleway" pitchFamily="34" charset="0"/>
                <a:ea typeface="Raleway" pitchFamily="34" charset="-122"/>
                <a:cs typeface="Raleway" pitchFamily="34" charset="-120"/>
              </a:rPr>
              <a:t>Apply machine learning techniques to train predictive models that can forecast crop yields.</a:t>
            </a:r>
            <a:endParaRPr lang="en-US" sz="1718"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
        <p:nvSpPr>
          <p:cNvPr id="4" name="Text 2"/>
          <p:cNvSpPr/>
          <p:nvPr/>
        </p:nvSpPr>
        <p:spPr>
          <a:xfrm>
            <a:off x="864037" y="2267307"/>
            <a:ext cx="9935885" cy="685800"/>
          </a:xfrm>
          <a:prstGeom prst="rect">
            <a:avLst/>
          </a:prstGeom>
          <a:noFill/>
          <a:ln/>
        </p:spPr>
        <p:txBody>
          <a:bodyPr wrap="none" rtlCol="0" anchor="t"/>
          <a:lstStyle/>
          <a:p>
            <a:pPr marL="0" indent="0">
              <a:lnSpc>
                <a:spcPts val="5400"/>
              </a:lnSpc>
              <a:buNone/>
            </a:pPr>
            <a:r>
              <a:rPr lang="en-US" sz="4320" b="1" dirty="0">
                <a:solidFill>
                  <a:srgbClr val="FFE14D"/>
                </a:solidFill>
                <a:latin typeface="Comfortaa" pitchFamily="34" charset="0"/>
                <a:ea typeface="Comfortaa" pitchFamily="34" charset="-122"/>
                <a:cs typeface="Comfortaa" pitchFamily="34" charset="-120"/>
              </a:rPr>
              <a:t>Challenges in Crop Yield Modeling</a:t>
            </a:r>
            <a:endParaRPr lang="en-US" sz="4320" dirty="0"/>
          </a:p>
        </p:txBody>
      </p:sp>
      <p:sp>
        <p:nvSpPr>
          <p:cNvPr id="5" name="Text 3"/>
          <p:cNvSpPr/>
          <p:nvPr/>
        </p:nvSpPr>
        <p:spPr>
          <a:xfrm>
            <a:off x="864037" y="3570208"/>
            <a:ext cx="2743200" cy="342900"/>
          </a:xfrm>
          <a:prstGeom prst="rect">
            <a:avLst/>
          </a:prstGeom>
          <a:noFill/>
          <a:ln/>
        </p:spPr>
        <p:txBody>
          <a:bodyPr wrap="none" rtlCol="0" anchor="t"/>
          <a:lstStyle/>
          <a:p>
            <a:pPr marL="0" indent="0">
              <a:lnSpc>
                <a:spcPts val="2700"/>
              </a:lnSpc>
              <a:buNone/>
            </a:pPr>
            <a:r>
              <a:rPr lang="en-US" sz="2160" b="1" dirty="0">
                <a:solidFill>
                  <a:srgbClr val="FFE14D"/>
                </a:solidFill>
                <a:latin typeface="Comfortaa" pitchFamily="34" charset="0"/>
                <a:ea typeface="Comfortaa" pitchFamily="34" charset="-122"/>
                <a:cs typeface="Comfortaa" pitchFamily="34" charset="-120"/>
              </a:rPr>
              <a:t>Data Availability</a:t>
            </a:r>
            <a:endParaRPr lang="en-US" sz="2160" dirty="0"/>
          </a:p>
        </p:txBody>
      </p:sp>
      <p:sp>
        <p:nvSpPr>
          <p:cNvPr id="6" name="Text 4"/>
          <p:cNvSpPr/>
          <p:nvPr/>
        </p:nvSpPr>
        <p:spPr>
          <a:xfrm>
            <a:off x="864037" y="4159925"/>
            <a:ext cx="3898821" cy="1185148"/>
          </a:xfrm>
          <a:prstGeom prst="rect">
            <a:avLst/>
          </a:prstGeom>
          <a:noFill/>
          <a:ln/>
        </p:spPr>
        <p:txBody>
          <a:bodyPr wrap="square" rtlCol="0" anchor="t"/>
          <a:lstStyle/>
          <a:p>
            <a:pPr marL="0" indent="0">
              <a:lnSpc>
                <a:spcPts val="3110"/>
              </a:lnSpc>
              <a:buNone/>
            </a:pPr>
            <a:r>
              <a:rPr lang="en-US" sz="1944" dirty="0">
                <a:solidFill>
                  <a:srgbClr val="D7D4CC"/>
                </a:solidFill>
                <a:latin typeface="Raleway" pitchFamily="34" charset="0"/>
                <a:ea typeface="Raleway" pitchFamily="34" charset="-122"/>
                <a:cs typeface="Raleway" pitchFamily="34" charset="-120"/>
              </a:rPr>
              <a:t>Limited access to high-quality, comprehensive datasets can hinder model development.</a:t>
            </a:r>
            <a:endParaRPr lang="en-US" sz="1944" dirty="0"/>
          </a:p>
        </p:txBody>
      </p:sp>
      <p:sp>
        <p:nvSpPr>
          <p:cNvPr id="7" name="Text 5"/>
          <p:cNvSpPr/>
          <p:nvPr/>
        </p:nvSpPr>
        <p:spPr>
          <a:xfrm>
            <a:off x="5372695" y="3570208"/>
            <a:ext cx="2844760" cy="342900"/>
          </a:xfrm>
          <a:prstGeom prst="rect">
            <a:avLst/>
          </a:prstGeom>
          <a:noFill/>
          <a:ln/>
        </p:spPr>
        <p:txBody>
          <a:bodyPr wrap="none" rtlCol="0" anchor="t"/>
          <a:lstStyle/>
          <a:p>
            <a:pPr marL="0" indent="0">
              <a:lnSpc>
                <a:spcPts val="2700"/>
              </a:lnSpc>
              <a:buNone/>
            </a:pPr>
            <a:r>
              <a:rPr lang="en-US" sz="2160" b="1" dirty="0">
                <a:solidFill>
                  <a:srgbClr val="FFE14D"/>
                </a:solidFill>
                <a:latin typeface="Comfortaa" pitchFamily="34" charset="0"/>
                <a:ea typeface="Comfortaa" pitchFamily="34" charset="-122"/>
                <a:cs typeface="Comfortaa" pitchFamily="34" charset="-120"/>
              </a:rPr>
              <a:t>Crop Heterogeneity</a:t>
            </a:r>
            <a:endParaRPr lang="en-US" sz="2160" dirty="0"/>
          </a:p>
        </p:txBody>
      </p:sp>
      <p:sp>
        <p:nvSpPr>
          <p:cNvPr id="8" name="Text 6"/>
          <p:cNvSpPr/>
          <p:nvPr/>
        </p:nvSpPr>
        <p:spPr>
          <a:xfrm>
            <a:off x="5372695" y="4159925"/>
            <a:ext cx="3898821" cy="1185148"/>
          </a:xfrm>
          <a:prstGeom prst="rect">
            <a:avLst/>
          </a:prstGeom>
          <a:noFill/>
          <a:ln/>
        </p:spPr>
        <p:txBody>
          <a:bodyPr wrap="square" rtlCol="0" anchor="t"/>
          <a:lstStyle/>
          <a:p>
            <a:pPr marL="0" indent="0">
              <a:lnSpc>
                <a:spcPts val="3110"/>
              </a:lnSpc>
              <a:buNone/>
            </a:pPr>
            <a:r>
              <a:rPr lang="en-US" sz="1944" dirty="0">
                <a:solidFill>
                  <a:srgbClr val="D7D4CC"/>
                </a:solidFill>
                <a:latin typeface="Raleway" pitchFamily="34" charset="0"/>
                <a:ea typeface="Raleway" pitchFamily="34" charset="-122"/>
                <a:cs typeface="Raleway" pitchFamily="34" charset="-120"/>
              </a:rPr>
              <a:t>Crop characteristics and growing conditions can vary significantly within a region.</a:t>
            </a:r>
            <a:endParaRPr lang="en-US" sz="1944" dirty="0"/>
          </a:p>
        </p:txBody>
      </p:sp>
      <p:sp>
        <p:nvSpPr>
          <p:cNvPr id="9" name="Text 7"/>
          <p:cNvSpPr/>
          <p:nvPr/>
        </p:nvSpPr>
        <p:spPr>
          <a:xfrm>
            <a:off x="9881354" y="3570208"/>
            <a:ext cx="2743200" cy="342900"/>
          </a:xfrm>
          <a:prstGeom prst="rect">
            <a:avLst/>
          </a:prstGeom>
          <a:noFill/>
          <a:ln/>
        </p:spPr>
        <p:txBody>
          <a:bodyPr wrap="none" rtlCol="0" anchor="t"/>
          <a:lstStyle/>
          <a:p>
            <a:pPr marL="0" indent="0">
              <a:lnSpc>
                <a:spcPts val="2700"/>
              </a:lnSpc>
              <a:buNone/>
            </a:pPr>
            <a:r>
              <a:rPr lang="en-US" sz="2160" b="1" dirty="0">
                <a:solidFill>
                  <a:srgbClr val="FFE14D"/>
                </a:solidFill>
                <a:latin typeface="Comfortaa" pitchFamily="34" charset="0"/>
                <a:ea typeface="Comfortaa" pitchFamily="34" charset="-122"/>
                <a:cs typeface="Comfortaa" pitchFamily="34" charset="-120"/>
              </a:rPr>
              <a:t>Extreme Events</a:t>
            </a:r>
            <a:endParaRPr lang="en-US" sz="2160" dirty="0"/>
          </a:p>
        </p:txBody>
      </p:sp>
      <p:sp>
        <p:nvSpPr>
          <p:cNvPr id="10" name="Text 8"/>
          <p:cNvSpPr/>
          <p:nvPr/>
        </p:nvSpPr>
        <p:spPr>
          <a:xfrm>
            <a:off x="9881354" y="4159925"/>
            <a:ext cx="3898821" cy="1580198"/>
          </a:xfrm>
          <a:prstGeom prst="rect">
            <a:avLst/>
          </a:prstGeom>
          <a:noFill/>
          <a:ln/>
        </p:spPr>
        <p:txBody>
          <a:bodyPr wrap="square" rtlCol="0" anchor="t"/>
          <a:lstStyle/>
          <a:p>
            <a:pPr marL="0" indent="0">
              <a:lnSpc>
                <a:spcPts val="3110"/>
              </a:lnSpc>
              <a:buNone/>
            </a:pPr>
            <a:r>
              <a:rPr lang="en-US" sz="1944" dirty="0">
                <a:solidFill>
                  <a:srgbClr val="D7D4CC"/>
                </a:solidFill>
                <a:latin typeface="Raleway" pitchFamily="34" charset="0"/>
                <a:ea typeface="Raleway" pitchFamily="34" charset="-122"/>
                <a:cs typeface="Raleway" pitchFamily="34" charset="-120"/>
              </a:rPr>
              <a:t>Accurately modeling the impact of droughts, floods, and other extreme weather events on yields is complex.</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18082" y="2468761"/>
            <a:ext cx="4938117" cy="3292078"/>
          </a:xfrm>
          <a:prstGeom prst="rect">
            <a:avLst/>
          </a:prstGeom>
        </p:spPr>
      </p:pic>
      <p:sp>
        <p:nvSpPr>
          <p:cNvPr id="6" name="Text 2"/>
          <p:cNvSpPr/>
          <p:nvPr/>
        </p:nvSpPr>
        <p:spPr>
          <a:xfrm>
            <a:off x="767358" y="778312"/>
            <a:ext cx="7609284" cy="1218248"/>
          </a:xfrm>
          <a:prstGeom prst="rect">
            <a:avLst/>
          </a:prstGeom>
          <a:noFill/>
          <a:ln/>
        </p:spPr>
        <p:txBody>
          <a:bodyPr wrap="square" rtlCol="0" anchor="t"/>
          <a:lstStyle/>
          <a:p>
            <a:pPr marL="0" indent="0">
              <a:lnSpc>
                <a:spcPts val="4796"/>
              </a:lnSpc>
              <a:buNone/>
            </a:pPr>
            <a:r>
              <a:rPr lang="en-US" sz="3837" b="1" dirty="0">
                <a:solidFill>
                  <a:srgbClr val="FFE14D"/>
                </a:solidFill>
                <a:latin typeface="Comfortaa" pitchFamily="34" charset="0"/>
                <a:ea typeface="Comfortaa" pitchFamily="34" charset="-122"/>
                <a:cs typeface="Comfortaa" pitchFamily="34" charset="-120"/>
              </a:rPr>
              <a:t>Methodologies for Crop Yield Prediction</a:t>
            </a:r>
            <a:endParaRPr lang="en-US" sz="3837" dirty="0"/>
          </a:p>
        </p:txBody>
      </p:sp>
      <p:sp>
        <p:nvSpPr>
          <p:cNvPr id="7" name="Shape 3"/>
          <p:cNvSpPr/>
          <p:nvPr/>
        </p:nvSpPr>
        <p:spPr>
          <a:xfrm>
            <a:off x="767358" y="2325410"/>
            <a:ext cx="3695105" cy="2628781"/>
          </a:xfrm>
          <a:prstGeom prst="roundRect">
            <a:avLst>
              <a:gd name="adj" fmla="val 12512"/>
            </a:avLst>
          </a:prstGeom>
          <a:solidFill>
            <a:srgbClr val="46464A"/>
          </a:solidFill>
          <a:ln/>
        </p:spPr>
      </p:sp>
      <p:sp>
        <p:nvSpPr>
          <p:cNvPr id="8" name="Text 4"/>
          <p:cNvSpPr/>
          <p:nvPr/>
        </p:nvSpPr>
        <p:spPr>
          <a:xfrm>
            <a:off x="986552" y="2544604"/>
            <a:ext cx="2436376" cy="304443"/>
          </a:xfrm>
          <a:prstGeom prst="rect">
            <a:avLst/>
          </a:prstGeom>
          <a:noFill/>
          <a:ln/>
        </p:spPr>
        <p:txBody>
          <a:bodyPr wrap="none" rtlCol="0" anchor="t"/>
          <a:lstStyle/>
          <a:p>
            <a:pPr marL="0" indent="0">
              <a:lnSpc>
                <a:spcPts val="2398"/>
              </a:lnSpc>
              <a:buNone/>
            </a:pPr>
            <a:r>
              <a:rPr lang="en-US" sz="1918" b="1" dirty="0">
                <a:solidFill>
                  <a:srgbClr val="D7D4CC"/>
                </a:solidFill>
                <a:latin typeface="Comfortaa" pitchFamily="34" charset="0"/>
                <a:ea typeface="Comfortaa" pitchFamily="34" charset="-122"/>
                <a:cs typeface="Comfortaa" pitchFamily="34" charset="-120"/>
              </a:rPr>
              <a:t>Regression Models</a:t>
            </a:r>
            <a:endParaRPr lang="en-US" sz="1918" dirty="0"/>
          </a:p>
        </p:txBody>
      </p:sp>
      <p:sp>
        <p:nvSpPr>
          <p:cNvPr id="9" name="Text 5"/>
          <p:cNvSpPr/>
          <p:nvPr/>
        </p:nvSpPr>
        <p:spPr>
          <a:xfrm>
            <a:off x="986552" y="2980611"/>
            <a:ext cx="3256717" cy="1403509"/>
          </a:xfrm>
          <a:prstGeom prst="rect">
            <a:avLst/>
          </a:prstGeom>
          <a:noFill/>
          <a:ln/>
        </p:spPr>
        <p:txBody>
          <a:bodyPr wrap="square" rtlCol="0" anchor="t"/>
          <a:lstStyle/>
          <a:p>
            <a:pPr marL="0" indent="0">
              <a:lnSpc>
                <a:spcPts val="2763"/>
              </a:lnSpc>
              <a:buNone/>
            </a:pPr>
            <a:r>
              <a:rPr lang="en-US" sz="1727" dirty="0">
                <a:solidFill>
                  <a:srgbClr val="D7D4CC"/>
                </a:solidFill>
                <a:latin typeface="Raleway" pitchFamily="34" charset="0"/>
                <a:ea typeface="Raleway" pitchFamily="34" charset="-122"/>
                <a:cs typeface="Raleway" pitchFamily="34" charset="-120"/>
              </a:rPr>
              <a:t>Using statistical techniques to correlate remote sensing and meteorological data with historical yield records.</a:t>
            </a:r>
            <a:endParaRPr lang="en-US" sz="1727" dirty="0"/>
          </a:p>
        </p:txBody>
      </p:sp>
      <p:sp>
        <p:nvSpPr>
          <p:cNvPr id="10" name="Shape 6"/>
          <p:cNvSpPr/>
          <p:nvPr/>
        </p:nvSpPr>
        <p:spPr>
          <a:xfrm>
            <a:off x="4681657" y="2325410"/>
            <a:ext cx="3695105" cy="2628781"/>
          </a:xfrm>
          <a:prstGeom prst="roundRect">
            <a:avLst>
              <a:gd name="adj" fmla="val 12512"/>
            </a:avLst>
          </a:prstGeom>
          <a:solidFill>
            <a:srgbClr val="46464A"/>
          </a:solidFill>
          <a:ln/>
        </p:spPr>
      </p:sp>
      <p:sp>
        <p:nvSpPr>
          <p:cNvPr id="11" name="Text 7"/>
          <p:cNvSpPr/>
          <p:nvPr/>
        </p:nvSpPr>
        <p:spPr>
          <a:xfrm>
            <a:off x="4900851" y="2544604"/>
            <a:ext cx="2436376" cy="304443"/>
          </a:xfrm>
          <a:prstGeom prst="rect">
            <a:avLst/>
          </a:prstGeom>
          <a:noFill/>
          <a:ln/>
        </p:spPr>
        <p:txBody>
          <a:bodyPr wrap="none" rtlCol="0" anchor="t"/>
          <a:lstStyle/>
          <a:p>
            <a:pPr marL="0" indent="0">
              <a:lnSpc>
                <a:spcPts val="2398"/>
              </a:lnSpc>
              <a:buNone/>
            </a:pPr>
            <a:r>
              <a:rPr lang="en-US" sz="1918" b="1" dirty="0">
                <a:solidFill>
                  <a:srgbClr val="D7D4CC"/>
                </a:solidFill>
                <a:latin typeface="Comfortaa" pitchFamily="34" charset="0"/>
                <a:ea typeface="Comfortaa" pitchFamily="34" charset="-122"/>
                <a:cs typeface="Comfortaa" pitchFamily="34" charset="-120"/>
              </a:rPr>
              <a:t>Machine Learning</a:t>
            </a:r>
            <a:endParaRPr lang="en-US" sz="1918" dirty="0"/>
          </a:p>
        </p:txBody>
      </p:sp>
      <p:sp>
        <p:nvSpPr>
          <p:cNvPr id="12" name="Text 8"/>
          <p:cNvSpPr/>
          <p:nvPr/>
        </p:nvSpPr>
        <p:spPr>
          <a:xfrm>
            <a:off x="4900851" y="2980611"/>
            <a:ext cx="3256717" cy="1754386"/>
          </a:xfrm>
          <a:prstGeom prst="rect">
            <a:avLst/>
          </a:prstGeom>
          <a:noFill/>
          <a:ln/>
        </p:spPr>
        <p:txBody>
          <a:bodyPr wrap="square" rtlCol="0" anchor="t"/>
          <a:lstStyle/>
          <a:p>
            <a:pPr marL="0" indent="0">
              <a:lnSpc>
                <a:spcPts val="2763"/>
              </a:lnSpc>
              <a:buNone/>
            </a:pPr>
            <a:r>
              <a:rPr lang="en-US" sz="1727" dirty="0">
                <a:solidFill>
                  <a:srgbClr val="D7D4CC"/>
                </a:solidFill>
                <a:latin typeface="Raleway" pitchFamily="34" charset="0"/>
                <a:ea typeface="Raleway" pitchFamily="34" charset="-122"/>
                <a:cs typeface="Raleway" pitchFamily="34" charset="-120"/>
              </a:rPr>
              <a:t>Applying advanced algorithms like neural networks and random forests to learn complex yield-influencing patterns.</a:t>
            </a:r>
            <a:endParaRPr lang="en-US" sz="1727" dirty="0"/>
          </a:p>
        </p:txBody>
      </p:sp>
      <p:sp>
        <p:nvSpPr>
          <p:cNvPr id="13" name="Shape 9"/>
          <p:cNvSpPr/>
          <p:nvPr/>
        </p:nvSpPr>
        <p:spPr>
          <a:xfrm>
            <a:off x="767358" y="5173385"/>
            <a:ext cx="3695105" cy="2277904"/>
          </a:xfrm>
          <a:prstGeom prst="roundRect">
            <a:avLst>
              <a:gd name="adj" fmla="val 14439"/>
            </a:avLst>
          </a:prstGeom>
          <a:solidFill>
            <a:srgbClr val="46464A"/>
          </a:solidFill>
          <a:ln/>
        </p:spPr>
      </p:sp>
      <p:sp>
        <p:nvSpPr>
          <p:cNvPr id="14" name="Text 10"/>
          <p:cNvSpPr/>
          <p:nvPr/>
        </p:nvSpPr>
        <p:spPr>
          <a:xfrm>
            <a:off x="986552" y="5392579"/>
            <a:ext cx="2870954" cy="304443"/>
          </a:xfrm>
          <a:prstGeom prst="rect">
            <a:avLst/>
          </a:prstGeom>
          <a:noFill/>
          <a:ln/>
        </p:spPr>
        <p:txBody>
          <a:bodyPr wrap="none" rtlCol="0" anchor="t"/>
          <a:lstStyle/>
          <a:p>
            <a:pPr marL="0" indent="0">
              <a:lnSpc>
                <a:spcPts val="2398"/>
              </a:lnSpc>
              <a:buNone/>
            </a:pPr>
            <a:r>
              <a:rPr lang="en-US" sz="1918" b="1" dirty="0">
                <a:solidFill>
                  <a:srgbClr val="D7D4CC"/>
                </a:solidFill>
                <a:latin typeface="Comfortaa" pitchFamily="34" charset="0"/>
                <a:ea typeface="Comfortaa" pitchFamily="34" charset="-122"/>
                <a:cs typeface="Comfortaa" pitchFamily="34" charset="-120"/>
              </a:rPr>
              <a:t>Process-based Models</a:t>
            </a:r>
            <a:endParaRPr lang="en-US" sz="1918" dirty="0"/>
          </a:p>
        </p:txBody>
      </p:sp>
      <p:sp>
        <p:nvSpPr>
          <p:cNvPr id="15" name="Text 11"/>
          <p:cNvSpPr/>
          <p:nvPr/>
        </p:nvSpPr>
        <p:spPr>
          <a:xfrm>
            <a:off x="986552" y="5828586"/>
            <a:ext cx="3256717" cy="1403509"/>
          </a:xfrm>
          <a:prstGeom prst="rect">
            <a:avLst/>
          </a:prstGeom>
          <a:noFill/>
          <a:ln/>
        </p:spPr>
        <p:txBody>
          <a:bodyPr wrap="square" rtlCol="0" anchor="t"/>
          <a:lstStyle/>
          <a:p>
            <a:pPr marL="0" indent="0">
              <a:lnSpc>
                <a:spcPts val="2763"/>
              </a:lnSpc>
              <a:buNone/>
            </a:pPr>
            <a:r>
              <a:rPr lang="en-US" sz="1727" dirty="0">
                <a:solidFill>
                  <a:srgbClr val="D7D4CC"/>
                </a:solidFill>
                <a:latin typeface="Raleway" pitchFamily="34" charset="0"/>
                <a:ea typeface="Raleway" pitchFamily="34" charset="-122"/>
                <a:cs typeface="Raleway" pitchFamily="34" charset="-120"/>
              </a:rPr>
              <a:t>Simulating the underlying biophysical processes that govern crop growth and development.</a:t>
            </a:r>
            <a:endParaRPr lang="en-US" sz="1727" dirty="0"/>
          </a:p>
        </p:txBody>
      </p:sp>
      <p:sp>
        <p:nvSpPr>
          <p:cNvPr id="16" name="Shape 12"/>
          <p:cNvSpPr/>
          <p:nvPr/>
        </p:nvSpPr>
        <p:spPr>
          <a:xfrm>
            <a:off x="4681657" y="5173385"/>
            <a:ext cx="3695105" cy="2277904"/>
          </a:xfrm>
          <a:prstGeom prst="roundRect">
            <a:avLst>
              <a:gd name="adj" fmla="val 14439"/>
            </a:avLst>
          </a:prstGeom>
          <a:solidFill>
            <a:srgbClr val="46464A"/>
          </a:solidFill>
          <a:ln/>
        </p:spPr>
      </p:sp>
      <p:sp>
        <p:nvSpPr>
          <p:cNvPr id="17" name="Text 13"/>
          <p:cNvSpPr/>
          <p:nvPr/>
        </p:nvSpPr>
        <p:spPr>
          <a:xfrm>
            <a:off x="4900851" y="5392579"/>
            <a:ext cx="2496979" cy="304443"/>
          </a:xfrm>
          <a:prstGeom prst="rect">
            <a:avLst/>
          </a:prstGeom>
          <a:noFill/>
          <a:ln/>
        </p:spPr>
        <p:txBody>
          <a:bodyPr wrap="none" rtlCol="0" anchor="t"/>
          <a:lstStyle/>
          <a:p>
            <a:pPr marL="0" indent="0">
              <a:lnSpc>
                <a:spcPts val="2398"/>
              </a:lnSpc>
              <a:buNone/>
            </a:pPr>
            <a:r>
              <a:rPr lang="en-US" sz="1918" b="1" dirty="0">
                <a:solidFill>
                  <a:srgbClr val="D7D4CC"/>
                </a:solidFill>
                <a:latin typeface="Comfortaa" pitchFamily="34" charset="0"/>
                <a:ea typeface="Comfortaa" pitchFamily="34" charset="-122"/>
                <a:cs typeface="Comfortaa" pitchFamily="34" charset="-120"/>
              </a:rPr>
              <a:t>Hybrid Approaches</a:t>
            </a:r>
            <a:endParaRPr lang="en-US" sz="1918" dirty="0"/>
          </a:p>
        </p:txBody>
      </p:sp>
      <p:sp>
        <p:nvSpPr>
          <p:cNvPr id="18" name="Text 14"/>
          <p:cNvSpPr/>
          <p:nvPr/>
        </p:nvSpPr>
        <p:spPr>
          <a:xfrm>
            <a:off x="4900851" y="5828586"/>
            <a:ext cx="3256717" cy="1403509"/>
          </a:xfrm>
          <a:prstGeom prst="rect">
            <a:avLst/>
          </a:prstGeom>
          <a:noFill/>
          <a:ln/>
        </p:spPr>
        <p:txBody>
          <a:bodyPr wrap="square" rtlCol="0" anchor="t"/>
          <a:lstStyle/>
          <a:p>
            <a:pPr marL="0" indent="0">
              <a:lnSpc>
                <a:spcPts val="2763"/>
              </a:lnSpc>
              <a:buNone/>
            </a:pPr>
            <a:r>
              <a:rPr lang="en-US" sz="1727" dirty="0">
                <a:solidFill>
                  <a:srgbClr val="D7D4CC"/>
                </a:solidFill>
                <a:latin typeface="Raleway" pitchFamily="34" charset="0"/>
                <a:ea typeface="Raleway" pitchFamily="34" charset="-122"/>
                <a:cs typeface="Raleway" pitchFamily="34" charset="-120"/>
              </a:rPr>
              <a:t>Combining multiple modeling techniques to leverage their respective strengths and improve prediction accuracy.</a:t>
            </a:r>
            <a:endParaRPr lang="en-US" sz="172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p:cNvPicPr>
            <a:picLocks noChangeAspect="1"/>
          </p:cNvPicPr>
          <p:nvPr/>
        </p:nvPicPr>
        <p:blipFill>
          <a:blip r:embed="rId3"/>
          <a:stretch>
            <a:fillRect/>
          </a:stretch>
        </p:blipFill>
        <p:spPr>
          <a:xfrm>
            <a:off x="0" y="0"/>
            <a:ext cx="14630400" cy="2784396"/>
          </a:xfrm>
          <a:prstGeom prst="rect">
            <a:avLst/>
          </a:prstGeom>
        </p:spPr>
      </p:pic>
      <p:sp>
        <p:nvSpPr>
          <p:cNvPr id="5" name="Text 2"/>
          <p:cNvSpPr/>
          <p:nvPr/>
        </p:nvSpPr>
        <p:spPr>
          <a:xfrm>
            <a:off x="779621" y="3575447"/>
            <a:ext cx="13071158" cy="1237536"/>
          </a:xfrm>
          <a:prstGeom prst="rect">
            <a:avLst/>
          </a:prstGeom>
          <a:noFill/>
          <a:ln/>
        </p:spPr>
        <p:txBody>
          <a:bodyPr wrap="square" rtlCol="0" anchor="t"/>
          <a:lstStyle/>
          <a:p>
            <a:pPr marL="0" indent="0">
              <a:lnSpc>
                <a:spcPts val="4872"/>
              </a:lnSpc>
              <a:buNone/>
            </a:pPr>
            <a:r>
              <a:rPr lang="en-US" sz="3898" b="1" dirty="0">
                <a:solidFill>
                  <a:srgbClr val="FFE14D"/>
                </a:solidFill>
                <a:latin typeface="Comfortaa" pitchFamily="34" charset="0"/>
                <a:ea typeface="Comfortaa" pitchFamily="34" charset="-122"/>
                <a:cs typeface="Comfortaa" pitchFamily="34" charset="-120"/>
              </a:rPr>
              <a:t>Integrating Crop Sensing and Meteorological Data</a:t>
            </a:r>
            <a:endParaRPr lang="en-US" sz="3898" dirty="0"/>
          </a:p>
        </p:txBody>
      </p:sp>
      <p:pic>
        <p:nvPicPr>
          <p:cNvPr id="6" name="Image 1" descr="preencoded.png"/>
          <p:cNvPicPr>
            <a:picLocks noChangeAspect="1"/>
          </p:cNvPicPr>
          <p:nvPr/>
        </p:nvPicPr>
        <p:blipFill>
          <a:blip r:embed="rId4"/>
          <a:stretch>
            <a:fillRect/>
          </a:stretch>
        </p:blipFill>
        <p:spPr>
          <a:xfrm>
            <a:off x="779621" y="5147072"/>
            <a:ext cx="556855" cy="556855"/>
          </a:xfrm>
          <a:prstGeom prst="rect">
            <a:avLst/>
          </a:prstGeom>
        </p:spPr>
      </p:pic>
      <p:sp>
        <p:nvSpPr>
          <p:cNvPr id="7" name="Text 3"/>
          <p:cNvSpPr/>
          <p:nvPr/>
        </p:nvSpPr>
        <p:spPr>
          <a:xfrm>
            <a:off x="779621" y="5926574"/>
            <a:ext cx="2474952" cy="309324"/>
          </a:xfrm>
          <a:prstGeom prst="rect">
            <a:avLst/>
          </a:prstGeom>
          <a:noFill/>
          <a:ln/>
        </p:spPr>
        <p:txBody>
          <a:bodyPr wrap="none" rtlCol="0" anchor="t"/>
          <a:lstStyle/>
          <a:p>
            <a:pPr marL="0" indent="0" algn="l">
              <a:lnSpc>
                <a:spcPts val="2436"/>
              </a:lnSpc>
              <a:buNone/>
            </a:pPr>
            <a:r>
              <a:rPr lang="en-US" sz="1949" b="1" dirty="0">
                <a:solidFill>
                  <a:srgbClr val="D7D4CC"/>
                </a:solidFill>
                <a:latin typeface="Comfortaa" pitchFamily="34" charset="0"/>
                <a:ea typeface="Comfortaa" pitchFamily="34" charset="-122"/>
                <a:cs typeface="Comfortaa" pitchFamily="34" charset="-120"/>
              </a:rPr>
              <a:t>Soil Data</a:t>
            </a:r>
            <a:endParaRPr lang="en-US" sz="1949" dirty="0"/>
          </a:p>
        </p:txBody>
      </p:sp>
      <p:sp>
        <p:nvSpPr>
          <p:cNvPr id="8" name="Text 4"/>
          <p:cNvSpPr/>
          <p:nvPr/>
        </p:nvSpPr>
        <p:spPr>
          <a:xfrm>
            <a:off x="779621" y="6369487"/>
            <a:ext cx="4134326" cy="712708"/>
          </a:xfrm>
          <a:prstGeom prst="rect">
            <a:avLst/>
          </a:prstGeom>
          <a:noFill/>
          <a:ln/>
        </p:spPr>
        <p:txBody>
          <a:bodyPr wrap="square" rtlCol="0" anchor="t"/>
          <a:lstStyle/>
          <a:p>
            <a:pPr marL="0" indent="0" algn="l">
              <a:lnSpc>
                <a:spcPts val="2806"/>
              </a:lnSpc>
              <a:buNone/>
            </a:pPr>
            <a:r>
              <a:rPr lang="en-US" sz="1754" dirty="0">
                <a:solidFill>
                  <a:srgbClr val="D7D4CC"/>
                </a:solidFill>
                <a:latin typeface="Raleway" pitchFamily="34" charset="0"/>
                <a:ea typeface="Raleway" pitchFamily="34" charset="-122"/>
                <a:cs typeface="Raleway" pitchFamily="34" charset="-120"/>
              </a:rPr>
              <a:t>Provides various information on crop conditions, vegetation, and soil data.</a:t>
            </a:r>
            <a:endParaRPr lang="en-US" sz="1754" dirty="0"/>
          </a:p>
        </p:txBody>
      </p:sp>
      <p:pic>
        <p:nvPicPr>
          <p:cNvPr id="9" name="Image 2" descr="preencoded.png"/>
          <p:cNvPicPr>
            <a:picLocks noChangeAspect="1"/>
          </p:cNvPicPr>
          <p:nvPr/>
        </p:nvPicPr>
        <p:blipFill>
          <a:blip r:embed="rId5"/>
          <a:stretch>
            <a:fillRect/>
          </a:stretch>
        </p:blipFill>
        <p:spPr>
          <a:xfrm>
            <a:off x="5248037" y="5147072"/>
            <a:ext cx="556855" cy="556855"/>
          </a:xfrm>
          <a:prstGeom prst="rect">
            <a:avLst/>
          </a:prstGeom>
        </p:spPr>
      </p:pic>
      <p:sp>
        <p:nvSpPr>
          <p:cNvPr id="10" name="Text 5"/>
          <p:cNvSpPr/>
          <p:nvPr/>
        </p:nvSpPr>
        <p:spPr>
          <a:xfrm>
            <a:off x="5248037" y="5926574"/>
            <a:ext cx="2474952" cy="309324"/>
          </a:xfrm>
          <a:prstGeom prst="rect">
            <a:avLst/>
          </a:prstGeom>
          <a:noFill/>
          <a:ln/>
        </p:spPr>
        <p:txBody>
          <a:bodyPr wrap="none" rtlCol="0" anchor="t"/>
          <a:lstStyle/>
          <a:p>
            <a:pPr marL="0" indent="0" algn="l">
              <a:lnSpc>
                <a:spcPts val="2436"/>
              </a:lnSpc>
              <a:buNone/>
            </a:pPr>
            <a:r>
              <a:rPr lang="en-US" sz="1949" b="1" dirty="0">
                <a:solidFill>
                  <a:srgbClr val="D7D4CC"/>
                </a:solidFill>
                <a:latin typeface="Comfortaa" pitchFamily="34" charset="0"/>
                <a:ea typeface="Comfortaa" pitchFamily="34" charset="-122"/>
                <a:cs typeface="Comfortaa" pitchFamily="34" charset="-120"/>
              </a:rPr>
              <a:t>Climate Data</a:t>
            </a:r>
            <a:endParaRPr lang="en-US" sz="1949" dirty="0"/>
          </a:p>
        </p:txBody>
      </p:sp>
      <p:sp>
        <p:nvSpPr>
          <p:cNvPr id="11" name="Text 6"/>
          <p:cNvSpPr/>
          <p:nvPr/>
        </p:nvSpPr>
        <p:spPr>
          <a:xfrm>
            <a:off x="5248037" y="6369487"/>
            <a:ext cx="4134326" cy="1069062"/>
          </a:xfrm>
          <a:prstGeom prst="rect">
            <a:avLst/>
          </a:prstGeom>
          <a:noFill/>
          <a:ln/>
        </p:spPr>
        <p:txBody>
          <a:bodyPr wrap="square" rtlCol="0" anchor="t"/>
          <a:lstStyle/>
          <a:p>
            <a:pPr marL="0" indent="0" algn="l">
              <a:lnSpc>
                <a:spcPts val="2806"/>
              </a:lnSpc>
              <a:buNone/>
            </a:pPr>
            <a:r>
              <a:rPr lang="en-US" sz="1754" dirty="0">
                <a:solidFill>
                  <a:srgbClr val="D7D4CC"/>
                </a:solidFill>
                <a:latin typeface="Raleway" pitchFamily="34" charset="0"/>
                <a:ea typeface="Raleway" pitchFamily="34" charset="-122"/>
                <a:cs typeface="Raleway" pitchFamily="34" charset="-120"/>
              </a:rPr>
              <a:t>Captures the influence of temperature, precipitation, and other meteorological factors on crop growth.</a:t>
            </a:r>
            <a:endParaRPr lang="en-US" sz="1754" dirty="0"/>
          </a:p>
        </p:txBody>
      </p:sp>
      <p:pic>
        <p:nvPicPr>
          <p:cNvPr id="12" name="Image 3" descr="preencoded.png"/>
          <p:cNvPicPr>
            <a:picLocks noChangeAspect="1"/>
          </p:cNvPicPr>
          <p:nvPr/>
        </p:nvPicPr>
        <p:blipFill>
          <a:blip r:embed="rId6"/>
          <a:stretch>
            <a:fillRect/>
          </a:stretch>
        </p:blipFill>
        <p:spPr>
          <a:xfrm>
            <a:off x="9716453" y="5147072"/>
            <a:ext cx="556855" cy="556855"/>
          </a:xfrm>
          <a:prstGeom prst="rect">
            <a:avLst/>
          </a:prstGeom>
        </p:spPr>
      </p:pic>
      <p:sp>
        <p:nvSpPr>
          <p:cNvPr id="13" name="Text 7"/>
          <p:cNvSpPr/>
          <p:nvPr/>
        </p:nvSpPr>
        <p:spPr>
          <a:xfrm>
            <a:off x="9716453" y="5926574"/>
            <a:ext cx="2474952" cy="309324"/>
          </a:xfrm>
          <a:prstGeom prst="rect">
            <a:avLst/>
          </a:prstGeom>
          <a:noFill/>
          <a:ln/>
        </p:spPr>
        <p:txBody>
          <a:bodyPr wrap="none" rtlCol="0" anchor="t"/>
          <a:lstStyle/>
          <a:p>
            <a:pPr marL="0" indent="0" algn="l">
              <a:lnSpc>
                <a:spcPts val="2436"/>
              </a:lnSpc>
              <a:buNone/>
            </a:pPr>
            <a:r>
              <a:rPr lang="en-US" sz="1949" b="1" dirty="0">
                <a:solidFill>
                  <a:srgbClr val="D7D4CC"/>
                </a:solidFill>
                <a:latin typeface="Comfortaa" pitchFamily="34" charset="0"/>
                <a:ea typeface="Comfortaa" pitchFamily="34" charset="-122"/>
                <a:cs typeface="Comfortaa" pitchFamily="34" charset="-120"/>
              </a:rPr>
              <a:t>Data Fusion</a:t>
            </a:r>
            <a:endParaRPr lang="en-US" sz="1949" dirty="0"/>
          </a:p>
        </p:txBody>
      </p:sp>
      <p:sp>
        <p:nvSpPr>
          <p:cNvPr id="14" name="Text 8"/>
          <p:cNvSpPr/>
          <p:nvPr/>
        </p:nvSpPr>
        <p:spPr>
          <a:xfrm>
            <a:off x="9716453" y="6369487"/>
            <a:ext cx="4134326" cy="1069062"/>
          </a:xfrm>
          <a:prstGeom prst="rect">
            <a:avLst/>
          </a:prstGeom>
          <a:noFill/>
          <a:ln/>
        </p:spPr>
        <p:txBody>
          <a:bodyPr wrap="square" rtlCol="0" anchor="t"/>
          <a:lstStyle/>
          <a:p>
            <a:pPr marL="0" indent="0" algn="l">
              <a:lnSpc>
                <a:spcPts val="2806"/>
              </a:lnSpc>
              <a:buNone/>
            </a:pPr>
            <a:r>
              <a:rPr lang="en-US" sz="1754" dirty="0">
                <a:solidFill>
                  <a:srgbClr val="D7D4CC"/>
                </a:solidFill>
                <a:latin typeface="Raleway" pitchFamily="34" charset="0"/>
                <a:ea typeface="Raleway" pitchFamily="34" charset="-122"/>
                <a:cs typeface="Raleway" pitchFamily="34" charset="-120"/>
              </a:rPr>
              <a:t>Integrating multiple data sources to build comprehensive, high-resolution models.</a:t>
            </a:r>
            <a:endParaRPr lang="en-US" sz="175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31743"/>
          </a:xfrm>
          <a:prstGeom prst="rect">
            <a:avLst/>
          </a:prstGeom>
          <a:solidFill>
            <a:srgbClr val="27272B"/>
          </a:solidFill>
          <a:ln/>
        </p:spPr>
      </p:sp>
      <p:pic>
        <p:nvPicPr>
          <p:cNvPr id="4" name="Image 0" descr="preencoded.png"/>
          <p:cNvPicPr>
            <a:picLocks noChangeAspect="1"/>
          </p:cNvPicPr>
          <p:nvPr/>
        </p:nvPicPr>
        <p:blipFill>
          <a:blip r:embed="rId3"/>
          <a:stretch>
            <a:fillRect/>
          </a:stretch>
        </p:blipFill>
        <p:spPr>
          <a:xfrm>
            <a:off x="9144000" y="0"/>
            <a:ext cx="5486400" cy="8231743"/>
          </a:xfrm>
          <a:prstGeom prst="rect">
            <a:avLst/>
          </a:prstGeom>
        </p:spPr>
      </p:pic>
      <p:pic>
        <p:nvPicPr>
          <p:cNvPr id="5" name="Image 1" descr="preencoded.png"/>
          <p:cNvPicPr>
            <a:picLocks noChangeAspect="1"/>
          </p:cNvPicPr>
          <p:nvPr/>
        </p:nvPicPr>
        <p:blipFill>
          <a:blip r:embed="rId4"/>
          <a:stretch>
            <a:fillRect/>
          </a:stretch>
        </p:blipFill>
        <p:spPr>
          <a:xfrm>
            <a:off x="9425464" y="2577227"/>
            <a:ext cx="4923473" cy="3077170"/>
          </a:xfrm>
          <a:prstGeom prst="rect">
            <a:avLst/>
          </a:prstGeom>
        </p:spPr>
      </p:pic>
      <p:sp>
        <p:nvSpPr>
          <p:cNvPr id="6" name="Text 2"/>
          <p:cNvSpPr/>
          <p:nvPr/>
        </p:nvSpPr>
        <p:spPr>
          <a:xfrm>
            <a:off x="788194" y="619244"/>
            <a:ext cx="7567612" cy="1250871"/>
          </a:xfrm>
          <a:prstGeom prst="rect">
            <a:avLst/>
          </a:prstGeom>
          <a:noFill/>
          <a:ln/>
        </p:spPr>
        <p:txBody>
          <a:bodyPr wrap="square" rtlCol="0" anchor="t"/>
          <a:lstStyle/>
          <a:p>
            <a:pPr marL="0" indent="0">
              <a:lnSpc>
                <a:spcPts val="4926"/>
              </a:lnSpc>
              <a:buNone/>
            </a:pPr>
            <a:r>
              <a:rPr lang="en-US" sz="3941" b="1" dirty="0">
                <a:solidFill>
                  <a:srgbClr val="FFE14D"/>
                </a:solidFill>
                <a:latin typeface="Comfortaa" pitchFamily="34" charset="0"/>
                <a:ea typeface="Comfortaa" pitchFamily="34" charset="-122"/>
                <a:cs typeface="Comfortaa" pitchFamily="34" charset="-120"/>
              </a:rPr>
              <a:t>Validation and Accuracy Assessment</a:t>
            </a:r>
            <a:endParaRPr lang="en-US" sz="3941" dirty="0"/>
          </a:p>
        </p:txBody>
      </p:sp>
      <p:pic>
        <p:nvPicPr>
          <p:cNvPr id="7" name="Image 2" descr="preencoded.png"/>
          <p:cNvPicPr>
            <a:picLocks noChangeAspect="1"/>
          </p:cNvPicPr>
          <p:nvPr/>
        </p:nvPicPr>
        <p:blipFill>
          <a:blip r:embed="rId5"/>
          <a:stretch>
            <a:fillRect/>
          </a:stretch>
        </p:blipFill>
        <p:spPr>
          <a:xfrm>
            <a:off x="788194" y="2207895"/>
            <a:ext cx="1125974" cy="1801535"/>
          </a:xfrm>
          <a:prstGeom prst="rect">
            <a:avLst/>
          </a:prstGeom>
        </p:spPr>
      </p:pic>
      <p:sp>
        <p:nvSpPr>
          <p:cNvPr id="8" name="Text 3"/>
          <p:cNvSpPr/>
          <p:nvPr/>
        </p:nvSpPr>
        <p:spPr>
          <a:xfrm>
            <a:off x="2251948" y="2433042"/>
            <a:ext cx="2502218" cy="312777"/>
          </a:xfrm>
          <a:prstGeom prst="rect">
            <a:avLst/>
          </a:prstGeom>
          <a:noFill/>
          <a:ln/>
        </p:spPr>
        <p:txBody>
          <a:bodyPr wrap="none" rtlCol="0" anchor="t"/>
          <a:lstStyle/>
          <a:p>
            <a:pPr marL="0" indent="0" algn="l">
              <a:lnSpc>
                <a:spcPts val="2463"/>
              </a:lnSpc>
              <a:buNone/>
            </a:pPr>
            <a:r>
              <a:rPr lang="en-US" sz="1970" b="1" dirty="0">
                <a:solidFill>
                  <a:srgbClr val="D7D4CC"/>
                </a:solidFill>
                <a:latin typeface="Comfortaa" pitchFamily="34" charset="0"/>
                <a:ea typeface="Comfortaa" pitchFamily="34" charset="-122"/>
                <a:cs typeface="Comfortaa" pitchFamily="34" charset="-120"/>
              </a:rPr>
              <a:t>Ground Truthing</a:t>
            </a:r>
            <a:endParaRPr lang="en-US" sz="1970" dirty="0"/>
          </a:p>
        </p:txBody>
      </p:sp>
      <p:sp>
        <p:nvSpPr>
          <p:cNvPr id="9" name="Text 4"/>
          <p:cNvSpPr/>
          <p:nvPr/>
        </p:nvSpPr>
        <p:spPr>
          <a:xfrm>
            <a:off x="2251948" y="2880836"/>
            <a:ext cx="6103858" cy="720328"/>
          </a:xfrm>
          <a:prstGeom prst="rect">
            <a:avLst/>
          </a:prstGeom>
          <a:noFill/>
          <a:ln/>
        </p:spPr>
        <p:txBody>
          <a:bodyPr wrap="square" rtlCol="0" anchor="t"/>
          <a:lstStyle/>
          <a:p>
            <a:pPr marL="0" indent="0" algn="l">
              <a:lnSpc>
                <a:spcPts val="2837"/>
              </a:lnSpc>
              <a:buNone/>
            </a:pPr>
            <a:r>
              <a:rPr lang="en-US" sz="1773" dirty="0">
                <a:solidFill>
                  <a:srgbClr val="D7D4CC"/>
                </a:solidFill>
                <a:latin typeface="Raleway" pitchFamily="34" charset="0"/>
                <a:ea typeface="Raleway" pitchFamily="34" charset="-122"/>
                <a:cs typeface="Raleway" pitchFamily="34" charset="-120"/>
              </a:rPr>
              <a:t>Collect field-level data to validate model predictions and identify areas for improvement.</a:t>
            </a:r>
            <a:endParaRPr lang="en-US" sz="1773" dirty="0"/>
          </a:p>
        </p:txBody>
      </p:sp>
      <p:pic>
        <p:nvPicPr>
          <p:cNvPr id="10" name="Image 3" descr="preencoded.png"/>
          <p:cNvPicPr>
            <a:picLocks noChangeAspect="1"/>
          </p:cNvPicPr>
          <p:nvPr/>
        </p:nvPicPr>
        <p:blipFill>
          <a:blip r:embed="rId6"/>
          <a:stretch>
            <a:fillRect/>
          </a:stretch>
        </p:blipFill>
        <p:spPr>
          <a:xfrm>
            <a:off x="788194" y="4009430"/>
            <a:ext cx="1125974" cy="1801535"/>
          </a:xfrm>
          <a:prstGeom prst="rect">
            <a:avLst/>
          </a:prstGeom>
        </p:spPr>
      </p:pic>
      <p:sp>
        <p:nvSpPr>
          <p:cNvPr id="11" name="Text 5"/>
          <p:cNvSpPr/>
          <p:nvPr/>
        </p:nvSpPr>
        <p:spPr>
          <a:xfrm>
            <a:off x="2251948" y="4234577"/>
            <a:ext cx="2502218" cy="312777"/>
          </a:xfrm>
          <a:prstGeom prst="rect">
            <a:avLst/>
          </a:prstGeom>
          <a:noFill/>
          <a:ln/>
        </p:spPr>
        <p:txBody>
          <a:bodyPr wrap="none" rtlCol="0" anchor="t"/>
          <a:lstStyle/>
          <a:p>
            <a:pPr marL="0" indent="0" algn="l">
              <a:lnSpc>
                <a:spcPts val="2463"/>
              </a:lnSpc>
              <a:buNone/>
            </a:pPr>
            <a:r>
              <a:rPr lang="en-US" sz="1970" b="1" dirty="0">
                <a:solidFill>
                  <a:srgbClr val="D7D4CC"/>
                </a:solidFill>
                <a:latin typeface="Comfortaa" pitchFamily="34" charset="0"/>
                <a:ea typeface="Comfortaa" pitchFamily="34" charset="-122"/>
                <a:cs typeface="Comfortaa" pitchFamily="34" charset="-120"/>
              </a:rPr>
              <a:t>Error Analysis</a:t>
            </a:r>
            <a:endParaRPr lang="en-US" sz="1970" dirty="0"/>
          </a:p>
        </p:txBody>
      </p:sp>
      <p:sp>
        <p:nvSpPr>
          <p:cNvPr id="12" name="Text 6"/>
          <p:cNvSpPr/>
          <p:nvPr/>
        </p:nvSpPr>
        <p:spPr>
          <a:xfrm>
            <a:off x="2251948" y="4682371"/>
            <a:ext cx="6103858" cy="720328"/>
          </a:xfrm>
          <a:prstGeom prst="rect">
            <a:avLst/>
          </a:prstGeom>
          <a:noFill/>
          <a:ln/>
        </p:spPr>
        <p:txBody>
          <a:bodyPr wrap="square" rtlCol="0" anchor="t"/>
          <a:lstStyle/>
          <a:p>
            <a:pPr marL="0" indent="0" algn="l">
              <a:lnSpc>
                <a:spcPts val="2837"/>
              </a:lnSpc>
              <a:buNone/>
            </a:pPr>
            <a:r>
              <a:rPr lang="en-US" sz="1773" dirty="0">
                <a:solidFill>
                  <a:srgbClr val="D7D4CC"/>
                </a:solidFill>
                <a:latin typeface="Raleway" pitchFamily="34" charset="0"/>
                <a:ea typeface="Raleway" pitchFamily="34" charset="-122"/>
                <a:cs typeface="Raleway" pitchFamily="34" charset="-120"/>
              </a:rPr>
              <a:t>Assess the magnitude and sources of model errors to refine algorithms and data inputs.</a:t>
            </a:r>
            <a:endParaRPr lang="en-US" sz="1773" dirty="0"/>
          </a:p>
        </p:txBody>
      </p:sp>
      <p:pic>
        <p:nvPicPr>
          <p:cNvPr id="13" name="Image 4" descr="preencoded.png"/>
          <p:cNvPicPr>
            <a:picLocks noChangeAspect="1"/>
          </p:cNvPicPr>
          <p:nvPr/>
        </p:nvPicPr>
        <p:blipFill>
          <a:blip r:embed="rId7"/>
          <a:stretch>
            <a:fillRect/>
          </a:stretch>
        </p:blipFill>
        <p:spPr>
          <a:xfrm>
            <a:off x="788194" y="5810964"/>
            <a:ext cx="1125974" cy="1801535"/>
          </a:xfrm>
          <a:prstGeom prst="rect">
            <a:avLst/>
          </a:prstGeom>
        </p:spPr>
      </p:pic>
      <p:sp>
        <p:nvSpPr>
          <p:cNvPr id="14" name="Text 7"/>
          <p:cNvSpPr/>
          <p:nvPr/>
        </p:nvSpPr>
        <p:spPr>
          <a:xfrm>
            <a:off x="2251948" y="6036112"/>
            <a:ext cx="2502218" cy="312777"/>
          </a:xfrm>
          <a:prstGeom prst="rect">
            <a:avLst/>
          </a:prstGeom>
          <a:noFill/>
          <a:ln/>
        </p:spPr>
        <p:txBody>
          <a:bodyPr wrap="none" rtlCol="0" anchor="t"/>
          <a:lstStyle/>
          <a:p>
            <a:pPr marL="0" indent="0" algn="l">
              <a:lnSpc>
                <a:spcPts val="2463"/>
              </a:lnSpc>
              <a:buNone/>
            </a:pPr>
            <a:r>
              <a:rPr lang="en-US" sz="1970" b="1" dirty="0">
                <a:solidFill>
                  <a:srgbClr val="D7D4CC"/>
                </a:solidFill>
                <a:latin typeface="Comfortaa" pitchFamily="34" charset="0"/>
                <a:ea typeface="Comfortaa" pitchFamily="34" charset="-122"/>
                <a:cs typeface="Comfortaa" pitchFamily="34" charset="-120"/>
              </a:rPr>
              <a:t>Cross-Validation</a:t>
            </a:r>
            <a:endParaRPr lang="en-US" sz="1970" dirty="0"/>
          </a:p>
        </p:txBody>
      </p:sp>
      <p:sp>
        <p:nvSpPr>
          <p:cNvPr id="15" name="Text 8"/>
          <p:cNvSpPr/>
          <p:nvPr/>
        </p:nvSpPr>
        <p:spPr>
          <a:xfrm>
            <a:off x="2251948" y="6483906"/>
            <a:ext cx="6103858" cy="720328"/>
          </a:xfrm>
          <a:prstGeom prst="rect">
            <a:avLst/>
          </a:prstGeom>
          <a:noFill/>
          <a:ln/>
        </p:spPr>
        <p:txBody>
          <a:bodyPr wrap="square" rtlCol="0" anchor="t"/>
          <a:lstStyle/>
          <a:p>
            <a:pPr marL="0" indent="0" algn="l">
              <a:lnSpc>
                <a:spcPts val="2837"/>
              </a:lnSpc>
              <a:buNone/>
            </a:pPr>
            <a:r>
              <a:rPr lang="en-US" sz="1773" dirty="0">
                <a:solidFill>
                  <a:srgbClr val="D7D4CC"/>
                </a:solidFill>
                <a:latin typeface="Raleway" pitchFamily="34" charset="0"/>
                <a:ea typeface="Raleway" pitchFamily="34" charset="-122"/>
                <a:cs typeface="Raleway" pitchFamily="34" charset="-120"/>
              </a:rPr>
              <a:t>Test model performance on independent datasets to ensure robust and generalizable predictions.</a:t>
            </a:r>
            <a:endParaRPr lang="en-US" sz="1773"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p:cNvPicPr>
            <a:picLocks noChangeAspect="1"/>
          </p:cNvPicPr>
          <p:nvPr/>
        </p:nvPicPr>
        <p:blipFill>
          <a:blip r:embed="rId3"/>
          <a:stretch>
            <a:fillRect/>
          </a:stretch>
        </p:blipFill>
        <p:spPr>
          <a:xfrm>
            <a:off x="0" y="0"/>
            <a:ext cx="14630400" cy="2555915"/>
          </a:xfrm>
          <a:prstGeom prst="rect">
            <a:avLst/>
          </a:prstGeom>
        </p:spPr>
      </p:pic>
      <p:sp>
        <p:nvSpPr>
          <p:cNvPr id="5" name="Text 2"/>
          <p:cNvSpPr/>
          <p:nvPr/>
        </p:nvSpPr>
        <p:spPr>
          <a:xfrm>
            <a:off x="1305878" y="3118485"/>
            <a:ext cx="8324493" cy="567928"/>
          </a:xfrm>
          <a:prstGeom prst="rect">
            <a:avLst/>
          </a:prstGeom>
          <a:noFill/>
          <a:ln/>
        </p:spPr>
        <p:txBody>
          <a:bodyPr wrap="none" rtlCol="0" anchor="t"/>
          <a:lstStyle/>
          <a:p>
            <a:pPr marL="0" indent="0">
              <a:lnSpc>
                <a:spcPts val="4472"/>
              </a:lnSpc>
              <a:buNone/>
            </a:pPr>
            <a:r>
              <a:rPr lang="en-US" sz="3578" b="1" dirty="0">
                <a:solidFill>
                  <a:srgbClr val="FFE14D"/>
                </a:solidFill>
                <a:latin typeface="Comfortaa" pitchFamily="34" charset="0"/>
                <a:ea typeface="Comfortaa" pitchFamily="34" charset="-122"/>
                <a:cs typeface="Comfortaa" pitchFamily="34" charset="-120"/>
              </a:rPr>
              <a:t>Applications and Future Directions</a:t>
            </a:r>
            <a:endParaRPr lang="en-US" sz="3578" dirty="0"/>
          </a:p>
        </p:txBody>
      </p:sp>
      <p:sp>
        <p:nvSpPr>
          <p:cNvPr id="6" name="Shape 3"/>
          <p:cNvSpPr/>
          <p:nvPr/>
        </p:nvSpPr>
        <p:spPr>
          <a:xfrm>
            <a:off x="1305878" y="3993118"/>
            <a:ext cx="12018645" cy="3673793"/>
          </a:xfrm>
          <a:prstGeom prst="roundRect">
            <a:avLst>
              <a:gd name="adj" fmla="val 8349"/>
            </a:avLst>
          </a:prstGeom>
          <a:noFill/>
          <a:ln w="7620">
            <a:solidFill>
              <a:srgbClr val="FFFFFF">
                <a:alpha val="24000"/>
              </a:srgbClr>
            </a:solidFill>
            <a:prstDash val="solid"/>
          </a:ln>
        </p:spPr>
      </p:sp>
      <p:sp>
        <p:nvSpPr>
          <p:cNvPr id="7" name="Shape 4"/>
          <p:cNvSpPr/>
          <p:nvPr/>
        </p:nvSpPr>
        <p:spPr>
          <a:xfrm>
            <a:off x="1313498" y="4000738"/>
            <a:ext cx="12003405" cy="914638"/>
          </a:xfrm>
          <a:prstGeom prst="rect">
            <a:avLst/>
          </a:prstGeom>
          <a:solidFill>
            <a:srgbClr val="FFFFFF">
              <a:alpha val="4000"/>
            </a:srgbClr>
          </a:solidFill>
          <a:ln/>
        </p:spPr>
      </p:sp>
      <p:sp>
        <p:nvSpPr>
          <p:cNvPr id="8" name="Text 5"/>
          <p:cNvSpPr/>
          <p:nvPr/>
        </p:nvSpPr>
        <p:spPr>
          <a:xfrm>
            <a:off x="1517928" y="4130993"/>
            <a:ext cx="5589032" cy="327065"/>
          </a:xfrm>
          <a:prstGeom prst="rect">
            <a:avLst/>
          </a:prstGeom>
          <a:noFill/>
          <a:ln/>
        </p:spPr>
        <p:txBody>
          <a:bodyPr wrap="none" rtlCol="0" anchor="t"/>
          <a:lstStyle/>
          <a:p>
            <a:pPr marL="0" indent="0">
              <a:lnSpc>
                <a:spcPts val="2576"/>
              </a:lnSpc>
              <a:buNone/>
            </a:pPr>
            <a:r>
              <a:rPr lang="en-US" sz="1610" dirty="0">
                <a:solidFill>
                  <a:srgbClr val="D7D4CC"/>
                </a:solidFill>
                <a:latin typeface="Raleway" pitchFamily="34" charset="0"/>
                <a:ea typeface="Raleway" pitchFamily="34" charset="-122"/>
                <a:cs typeface="Raleway" pitchFamily="34" charset="-120"/>
              </a:rPr>
              <a:t>Precision Agriculture</a:t>
            </a:r>
            <a:endParaRPr lang="en-US" sz="1610" dirty="0"/>
          </a:p>
        </p:txBody>
      </p:sp>
      <p:sp>
        <p:nvSpPr>
          <p:cNvPr id="9" name="Text 6"/>
          <p:cNvSpPr/>
          <p:nvPr/>
        </p:nvSpPr>
        <p:spPr>
          <a:xfrm>
            <a:off x="7523440" y="4130993"/>
            <a:ext cx="5589032" cy="654129"/>
          </a:xfrm>
          <a:prstGeom prst="rect">
            <a:avLst/>
          </a:prstGeom>
          <a:noFill/>
          <a:ln/>
        </p:spPr>
        <p:txBody>
          <a:bodyPr wrap="square" rtlCol="0" anchor="t"/>
          <a:lstStyle/>
          <a:p>
            <a:pPr marL="0" indent="0">
              <a:lnSpc>
                <a:spcPts val="2576"/>
              </a:lnSpc>
              <a:buNone/>
            </a:pPr>
            <a:r>
              <a:rPr lang="en-US" sz="1610" dirty="0">
                <a:solidFill>
                  <a:srgbClr val="D7D4CC"/>
                </a:solidFill>
                <a:latin typeface="Raleway" pitchFamily="34" charset="0"/>
                <a:ea typeface="Raleway" pitchFamily="34" charset="-122"/>
                <a:cs typeface="Raleway" pitchFamily="34" charset="-120"/>
              </a:rPr>
              <a:t>Optimize farm-level management decisions based on site-specific yield forecasts.</a:t>
            </a:r>
            <a:endParaRPr lang="en-US" sz="1610" dirty="0"/>
          </a:p>
        </p:txBody>
      </p:sp>
      <p:sp>
        <p:nvSpPr>
          <p:cNvPr id="10" name="Shape 7"/>
          <p:cNvSpPr/>
          <p:nvPr/>
        </p:nvSpPr>
        <p:spPr>
          <a:xfrm>
            <a:off x="1313498" y="4915376"/>
            <a:ext cx="12003405" cy="914638"/>
          </a:xfrm>
          <a:prstGeom prst="rect">
            <a:avLst/>
          </a:prstGeom>
          <a:solidFill>
            <a:srgbClr val="000000">
              <a:alpha val="4000"/>
            </a:srgbClr>
          </a:solidFill>
          <a:ln/>
        </p:spPr>
      </p:sp>
      <p:sp>
        <p:nvSpPr>
          <p:cNvPr id="11" name="Text 8"/>
          <p:cNvSpPr/>
          <p:nvPr/>
        </p:nvSpPr>
        <p:spPr>
          <a:xfrm>
            <a:off x="1517928" y="5045631"/>
            <a:ext cx="5589032" cy="327065"/>
          </a:xfrm>
          <a:prstGeom prst="rect">
            <a:avLst/>
          </a:prstGeom>
          <a:noFill/>
          <a:ln/>
        </p:spPr>
        <p:txBody>
          <a:bodyPr wrap="none" rtlCol="0" anchor="t"/>
          <a:lstStyle/>
          <a:p>
            <a:pPr marL="0" indent="0">
              <a:lnSpc>
                <a:spcPts val="2576"/>
              </a:lnSpc>
              <a:buNone/>
            </a:pPr>
            <a:r>
              <a:rPr lang="en-US" sz="1610" dirty="0">
                <a:solidFill>
                  <a:srgbClr val="D7D4CC"/>
                </a:solidFill>
                <a:latin typeface="Raleway" pitchFamily="34" charset="0"/>
                <a:ea typeface="Raleway" pitchFamily="34" charset="-122"/>
                <a:cs typeface="Raleway" pitchFamily="34" charset="-120"/>
              </a:rPr>
              <a:t>Policy Planning</a:t>
            </a:r>
            <a:endParaRPr lang="en-US" sz="1610" dirty="0"/>
          </a:p>
        </p:txBody>
      </p:sp>
      <p:sp>
        <p:nvSpPr>
          <p:cNvPr id="12" name="Text 9"/>
          <p:cNvSpPr/>
          <p:nvPr/>
        </p:nvSpPr>
        <p:spPr>
          <a:xfrm>
            <a:off x="7523440" y="5045631"/>
            <a:ext cx="5589032" cy="654129"/>
          </a:xfrm>
          <a:prstGeom prst="rect">
            <a:avLst/>
          </a:prstGeom>
          <a:noFill/>
          <a:ln/>
        </p:spPr>
        <p:txBody>
          <a:bodyPr wrap="square" rtlCol="0" anchor="t"/>
          <a:lstStyle/>
          <a:p>
            <a:pPr marL="0" indent="0">
              <a:lnSpc>
                <a:spcPts val="2576"/>
              </a:lnSpc>
              <a:buNone/>
            </a:pPr>
            <a:r>
              <a:rPr lang="en-US" sz="1610" dirty="0">
                <a:solidFill>
                  <a:srgbClr val="D7D4CC"/>
                </a:solidFill>
                <a:latin typeface="Raleway" pitchFamily="34" charset="0"/>
                <a:ea typeface="Raleway" pitchFamily="34" charset="-122"/>
                <a:cs typeface="Raleway" pitchFamily="34" charset="-120"/>
              </a:rPr>
              <a:t>Support national and regional food security strategies through robust yield projections.</a:t>
            </a:r>
            <a:endParaRPr lang="en-US" sz="1610" dirty="0"/>
          </a:p>
        </p:txBody>
      </p:sp>
      <p:sp>
        <p:nvSpPr>
          <p:cNvPr id="13" name="Shape 10"/>
          <p:cNvSpPr/>
          <p:nvPr/>
        </p:nvSpPr>
        <p:spPr>
          <a:xfrm>
            <a:off x="1313498" y="5830014"/>
            <a:ext cx="12003405" cy="914638"/>
          </a:xfrm>
          <a:prstGeom prst="rect">
            <a:avLst/>
          </a:prstGeom>
          <a:solidFill>
            <a:srgbClr val="FFFFFF">
              <a:alpha val="4000"/>
            </a:srgbClr>
          </a:solidFill>
          <a:ln/>
        </p:spPr>
      </p:sp>
      <p:sp>
        <p:nvSpPr>
          <p:cNvPr id="14" name="Text 11"/>
          <p:cNvSpPr/>
          <p:nvPr/>
        </p:nvSpPr>
        <p:spPr>
          <a:xfrm>
            <a:off x="1517928" y="5960269"/>
            <a:ext cx="5589032" cy="327065"/>
          </a:xfrm>
          <a:prstGeom prst="rect">
            <a:avLst/>
          </a:prstGeom>
          <a:noFill/>
          <a:ln/>
        </p:spPr>
        <p:txBody>
          <a:bodyPr wrap="none" rtlCol="0" anchor="t"/>
          <a:lstStyle/>
          <a:p>
            <a:pPr marL="0" indent="0">
              <a:lnSpc>
                <a:spcPts val="2576"/>
              </a:lnSpc>
              <a:buNone/>
            </a:pPr>
            <a:r>
              <a:rPr lang="en-US" sz="1610" dirty="0">
                <a:solidFill>
                  <a:srgbClr val="D7D4CC"/>
                </a:solidFill>
                <a:latin typeface="Raleway" pitchFamily="34" charset="0"/>
                <a:ea typeface="Raleway" pitchFamily="34" charset="-122"/>
                <a:cs typeface="Raleway" pitchFamily="34" charset="-120"/>
              </a:rPr>
              <a:t>Climate Adaptation</a:t>
            </a:r>
            <a:endParaRPr lang="en-US" sz="1610" dirty="0"/>
          </a:p>
        </p:txBody>
      </p:sp>
      <p:sp>
        <p:nvSpPr>
          <p:cNvPr id="15" name="Text 12"/>
          <p:cNvSpPr/>
          <p:nvPr/>
        </p:nvSpPr>
        <p:spPr>
          <a:xfrm>
            <a:off x="7523440" y="5960269"/>
            <a:ext cx="5589032" cy="654129"/>
          </a:xfrm>
          <a:prstGeom prst="rect">
            <a:avLst/>
          </a:prstGeom>
          <a:noFill/>
          <a:ln/>
        </p:spPr>
        <p:txBody>
          <a:bodyPr wrap="square" rtlCol="0" anchor="t"/>
          <a:lstStyle/>
          <a:p>
            <a:pPr marL="0" indent="0">
              <a:lnSpc>
                <a:spcPts val="2576"/>
              </a:lnSpc>
              <a:buNone/>
            </a:pPr>
            <a:r>
              <a:rPr lang="en-US" sz="1610" dirty="0">
                <a:solidFill>
                  <a:srgbClr val="D7D4CC"/>
                </a:solidFill>
                <a:latin typeface="Raleway" pitchFamily="34" charset="0"/>
                <a:ea typeface="Raleway" pitchFamily="34" charset="-122"/>
                <a:cs typeface="Raleway" pitchFamily="34" charset="-120"/>
              </a:rPr>
              <a:t>Develop models to assess the impact of climate change on agricultural productivity.</a:t>
            </a:r>
            <a:endParaRPr lang="en-US" sz="1610" dirty="0"/>
          </a:p>
        </p:txBody>
      </p:sp>
      <p:sp>
        <p:nvSpPr>
          <p:cNvPr id="16" name="Shape 13"/>
          <p:cNvSpPr/>
          <p:nvPr/>
        </p:nvSpPr>
        <p:spPr>
          <a:xfrm>
            <a:off x="1313498" y="6744653"/>
            <a:ext cx="12003405" cy="914638"/>
          </a:xfrm>
          <a:prstGeom prst="rect">
            <a:avLst/>
          </a:prstGeom>
          <a:solidFill>
            <a:srgbClr val="000000">
              <a:alpha val="4000"/>
            </a:srgbClr>
          </a:solidFill>
          <a:ln/>
        </p:spPr>
      </p:sp>
      <p:sp>
        <p:nvSpPr>
          <p:cNvPr id="17" name="Text 14"/>
          <p:cNvSpPr/>
          <p:nvPr/>
        </p:nvSpPr>
        <p:spPr>
          <a:xfrm>
            <a:off x="1517928" y="6874907"/>
            <a:ext cx="5589032" cy="327065"/>
          </a:xfrm>
          <a:prstGeom prst="rect">
            <a:avLst/>
          </a:prstGeom>
          <a:noFill/>
          <a:ln/>
        </p:spPr>
        <p:txBody>
          <a:bodyPr wrap="none" rtlCol="0" anchor="t"/>
          <a:lstStyle/>
          <a:p>
            <a:pPr marL="0" indent="0">
              <a:lnSpc>
                <a:spcPts val="2576"/>
              </a:lnSpc>
              <a:buNone/>
            </a:pPr>
            <a:r>
              <a:rPr lang="en-US" sz="1610" dirty="0">
                <a:solidFill>
                  <a:srgbClr val="D7D4CC"/>
                </a:solidFill>
                <a:latin typeface="Raleway" pitchFamily="34" charset="0"/>
                <a:ea typeface="Raleway" pitchFamily="34" charset="-122"/>
                <a:cs typeface="Raleway" pitchFamily="34" charset="-120"/>
              </a:rPr>
              <a:t>Global Monitoring</a:t>
            </a:r>
            <a:endParaRPr lang="en-US" sz="1610" dirty="0"/>
          </a:p>
        </p:txBody>
      </p:sp>
      <p:sp>
        <p:nvSpPr>
          <p:cNvPr id="18" name="Text 15"/>
          <p:cNvSpPr/>
          <p:nvPr/>
        </p:nvSpPr>
        <p:spPr>
          <a:xfrm>
            <a:off x="7523440" y="6874907"/>
            <a:ext cx="5589032" cy="654129"/>
          </a:xfrm>
          <a:prstGeom prst="rect">
            <a:avLst/>
          </a:prstGeom>
          <a:noFill/>
          <a:ln/>
        </p:spPr>
        <p:txBody>
          <a:bodyPr wrap="square" rtlCol="0" anchor="t"/>
          <a:lstStyle/>
          <a:p>
            <a:pPr marL="0" indent="0">
              <a:lnSpc>
                <a:spcPts val="2576"/>
              </a:lnSpc>
              <a:buNone/>
            </a:pPr>
            <a:r>
              <a:rPr lang="en-US" sz="1610" dirty="0">
                <a:solidFill>
                  <a:srgbClr val="D7D4CC"/>
                </a:solidFill>
                <a:latin typeface="Raleway" pitchFamily="34" charset="0"/>
                <a:ea typeface="Raleway" pitchFamily="34" charset="-122"/>
                <a:cs typeface="Raleway" pitchFamily="34" charset="-120"/>
              </a:rPr>
              <a:t>Establish early warning systems to detect and respond to crop production anomalies.</a:t>
            </a:r>
            <a:endParaRPr lang="en-US" sz="161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455</Words>
  <Application>Microsoft Office PowerPoint</Application>
  <PresentationFormat>Custom</PresentationFormat>
  <Paragraphs>69</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Comfortaa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Ansh Kikani</cp:lastModifiedBy>
  <cp:revision>3</cp:revision>
  <dcterms:created xsi:type="dcterms:W3CDTF">2024-08-09T16:51:13Z</dcterms:created>
  <dcterms:modified xsi:type="dcterms:W3CDTF">2024-08-09T16:56:39Z</dcterms:modified>
</cp:coreProperties>
</file>